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454" r:id="rId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/Outline/Org Chart" id="{BEE5B808-0821-4F9C-B957-43C669805286}">
          <p14:sldIdLst>
            <p14:sldId id="45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FD9"/>
    <a:srgbClr val="66FF33"/>
    <a:srgbClr val="3F42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3F2E48-F23D-40A1-9A75-38BA4BF30AFA}" v="12" dt="2025-09-25T18:31:47.2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82374" autoAdjust="0"/>
  </p:normalViewPr>
  <p:slideViewPr>
    <p:cSldViewPr snapToGrid="0">
      <p:cViewPr varScale="1">
        <p:scale>
          <a:sx n="93" d="100"/>
          <a:sy n="93" d="100"/>
        </p:scale>
        <p:origin x="109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AAC55A24-6800-4A67-A3E9-56B4C2423310}" type="datetimeFigureOut">
              <a:rPr lang="en-US" smtClean="0"/>
              <a:t>9/29/2025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39" tIns="48320" rIns="96639" bIns="483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7B0B9965-51F7-4911-9670-5E510CB5CC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118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942,350 is the median </a:t>
            </a:r>
          </a:p>
          <a:p>
            <a:r>
              <a:rPr lang="en-US" dirty="0"/>
              <a:t>1 year cost to median household =$6,607</a:t>
            </a:r>
          </a:p>
          <a:p>
            <a:r>
              <a:rPr lang="en-US" dirty="0"/>
              <a:t>FY25 assessed value, net of exempted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B9965-51F7-4911-9670-5E510CB5CCF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604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13C9CD-F341-4BC5-B142-9C71229893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59" y="0"/>
            <a:ext cx="12179741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A728B-0D70-4761-BCE6-E5B73DB1C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EE137-F2E2-462E-BBC1-4525CFEC4C04}" type="datetimeFigureOut">
              <a:rPr lang="en-US" smtClean="0"/>
              <a:t>9/29/2025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652D3-3525-4178-A8B2-60B962063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D3A2D-C808-4BED-AA3A-103351A1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470B-B807-4D15-BF4C-F23ACB4DBA5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104" name="Picture 8" descr="Truro MA">
            <a:extLst>
              <a:ext uri="{FF2B5EF4-FFF2-40B4-BE49-F238E27FC236}">
                <a16:creationId xmlns:a16="http://schemas.microsoft.com/office/drawing/2014/main" id="{BEF728E4-655F-4E21-9FF7-8D5F01E687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8" y="428626"/>
            <a:ext cx="3009422" cy="100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64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F38AF-4B18-4FEA-9B10-835E901AA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044D31-8BD4-4176-B377-2026AC0F2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1FD69-FD42-4C55-A33D-FFAAF9FC2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EE137-F2E2-462E-BBC1-4525CFEC4C04}" type="datetimeFigureOut">
              <a:rPr lang="en-US" smtClean="0"/>
              <a:t>9/29/2025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52A7D-795B-441B-B35D-6336BE3B2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7E904-17DC-43D7-9B6C-30528646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470B-B807-4D15-BF4C-F23ACB4DBA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DE5A1C-4A40-4BB5-B230-81C83711F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069474-774F-45CF-8BEE-56C7BDE58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B0C2B-DE43-4428-A401-9DDA4BE4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EE137-F2E2-462E-BBC1-4525CFEC4C04}" type="datetimeFigureOut">
              <a:rPr lang="en-US" smtClean="0"/>
              <a:t>9/29/2025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C4FCD-1719-4501-8ABB-C87BB5475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C2BC6-D064-40E0-9575-60733148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470B-B807-4D15-BF4C-F23ACB4DBA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6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74121-9BBB-4481-910B-F9A5E244E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E71DB-4E82-4571-8E21-4B7C67EFD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AEEFE-5493-4BE2-B47A-CEE3BC5DE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EE137-F2E2-462E-BBC1-4525CFEC4C04}" type="datetimeFigureOut">
              <a:rPr lang="en-US" smtClean="0"/>
              <a:t>9/29/2025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0B4B9-AC64-4BA4-85DE-B11A48CD4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651E1-0D2E-4858-8397-A2912CF66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470B-B807-4D15-BF4C-F23ACB4DBA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3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A3A80-0115-4519-AA04-F89E04C3C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EDA08-DF07-44CD-8AC3-93F4F60AF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98B31-28C1-4CE5-8CED-B214073E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EE137-F2E2-462E-BBC1-4525CFEC4C04}" type="datetimeFigureOut">
              <a:rPr lang="en-US" smtClean="0"/>
              <a:t>9/29/2025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2A0E9-51F7-4FBF-BE79-F84E6DFAB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56841-B71B-478C-93C9-EDF52100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470B-B807-4D15-BF4C-F23ACB4DBA5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6E9745-F7E4-4BBC-8739-3EBB07DF41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9" y="0"/>
            <a:ext cx="12179741" cy="6858000"/>
          </a:xfrm>
          <a:prstGeom prst="rect">
            <a:avLst/>
          </a:prstGeom>
        </p:spPr>
      </p:pic>
      <p:pic>
        <p:nvPicPr>
          <p:cNvPr id="1026" name="Picture 2" descr="Truro MA">
            <a:extLst>
              <a:ext uri="{FF2B5EF4-FFF2-40B4-BE49-F238E27FC236}">
                <a16:creationId xmlns:a16="http://schemas.microsoft.com/office/drawing/2014/main" id="{58907358-6998-466C-9626-D736585505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71" y="594561"/>
            <a:ext cx="28479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38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2BE10-260B-4A30-8260-5D3A51EB6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053E1-E6D2-4404-B12B-46C7EE73B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D07F0-03D2-4434-911E-35ADB66B8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B0249-D974-4468-9498-3B14544A5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EE137-F2E2-462E-BBC1-4525CFEC4C04}" type="datetimeFigureOut">
              <a:rPr lang="en-US" smtClean="0"/>
              <a:t>9/29/2025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5E03F5-D2F8-4DD2-8F5A-AE79BD77E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C6EBE-AC92-42CB-8194-A8ED55445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470B-B807-4D15-BF4C-F23ACB4DBA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07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416AB-0740-4A79-9840-9AF21A2D9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92982-06F6-4E66-B919-89BFBD5F1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2CE1E-0CEF-45C5-A7A7-6C7DF5399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083AB-63B1-4922-9901-82851A0C8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6C00D5-11F6-4CED-B26B-81EBF9447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52C854-A819-4756-9289-2DC1F9DC8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EE137-F2E2-462E-BBC1-4525CFEC4C04}" type="datetimeFigureOut">
              <a:rPr lang="en-US" smtClean="0"/>
              <a:t>9/29/2025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C38A1B-8B5B-4F91-AE8D-5877F013A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64F2F1-C023-4FCD-AB52-D9F41D62E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470B-B807-4D15-BF4C-F23ACB4DBA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4E7E1-9B5A-44BD-AD58-5BFC11355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B94711-C15F-4264-A98E-1A4D46A83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EE137-F2E2-462E-BBC1-4525CFEC4C04}" type="datetimeFigureOut">
              <a:rPr lang="en-US" smtClean="0"/>
              <a:t>9/29/2025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FCC583-C7AC-4270-8A6D-524C49709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D47782-A536-428C-BDB2-1D48A1424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470B-B807-4D15-BF4C-F23ACB4DBA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2EC9B-4390-41EF-B996-9DD41970F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EE137-F2E2-462E-BBC1-4525CFEC4C04}" type="datetimeFigureOut">
              <a:rPr lang="en-US" smtClean="0"/>
              <a:t>9/29/2025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881DA5-BAC7-4258-A2FA-8274AF49D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4E7A8-4809-401E-9D9E-D93F9F402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470B-B807-4D15-BF4C-F23ACB4DBA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8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DDB8A-74BF-4582-8B26-D0C70E14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A6715-8A3B-404D-87A1-476E17B0C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9EEA5-DC02-45E1-BC42-0B7233A4C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29D77-A161-42A3-9185-7A5F40F7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EE137-F2E2-462E-BBC1-4525CFEC4C04}" type="datetimeFigureOut">
              <a:rPr lang="en-US" smtClean="0"/>
              <a:t>9/29/2025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1E0E9-3827-4821-BE9A-50C0ABD2D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79CF6-4A25-45E5-BBCA-424BAEADC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470B-B807-4D15-BF4C-F23ACB4DBA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54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06445-FDB7-4C15-916C-812706EE6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BC6D2A-4DBF-4F45-865D-782A49954E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7F858A-DFDB-451A-AF05-CBD61D74E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3C321-2D65-4B72-9557-E3A4FAF4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EE137-F2E2-462E-BBC1-4525CFEC4C04}" type="datetimeFigureOut">
              <a:rPr lang="en-US" smtClean="0"/>
              <a:t>9/29/2025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6AB22-A015-4A03-BF78-D9035D366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18834-5727-4680-95BA-1B1C72D3B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470B-B807-4D15-BF4C-F23ACB4DBA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C573CB-08B9-4E48-AC2F-34F918A1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676"/>
            <a:ext cx="10515599" cy="86201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9B766-5248-4E93-A712-016323BC9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EC6F5-CF9A-4E1F-AEC0-B158BCA81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EE137-F2E2-462E-BBC1-4525CFEC4C04}" type="datetimeFigureOut">
              <a:rPr lang="en-US" smtClean="0"/>
              <a:t>9/29/2025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6417E-27DA-4EC9-9764-97898753C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7F562-ABDA-41FE-AB92-9F0CA7121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5470B-B807-4D15-BF4C-F23ACB4DBA5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076" name="Picture 4" descr="Truro MA">
            <a:extLst>
              <a:ext uri="{FF2B5EF4-FFF2-40B4-BE49-F238E27FC236}">
                <a16:creationId xmlns:a16="http://schemas.microsoft.com/office/drawing/2014/main" id="{290F9DC1-27B5-4103-AAE9-D57633EA93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" y="18256"/>
            <a:ext cx="2423156" cy="81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10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0A203-20BB-5F16-7EE2-A364C6CE0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DCA90-6CC3-D9A5-DBA4-1AD43D5C5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5687" y="2452255"/>
            <a:ext cx="1965960" cy="3803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/>
              <a:t>Scenario 1</a:t>
            </a:r>
            <a:br>
              <a:rPr lang="en-US" sz="2400" dirty="0"/>
            </a:br>
            <a:r>
              <a:rPr lang="en-US" sz="2400" dirty="0"/>
              <a:t>Current Base 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$24,902,575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$429</a:t>
            </a:r>
            <a:endParaRPr lang="en-US" sz="20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ABA4772-DB82-C7F8-0264-FF7894BE5198}"/>
              </a:ext>
            </a:extLst>
          </p:cNvPr>
          <p:cNvSpPr txBox="1">
            <a:spLocks/>
          </p:cNvSpPr>
          <p:nvPr/>
        </p:nvSpPr>
        <p:spPr>
          <a:xfrm>
            <a:off x="2921578" y="2452255"/>
            <a:ext cx="1965960" cy="3803072"/>
          </a:xfrm>
          <a:prstGeom prst="rect">
            <a:avLst/>
          </a:prstGeom>
          <a:solidFill>
            <a:srgbClr val="E2FFD9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dirty="0"/>
              <a:t>Scenario 2</a:t>
            </a:r>
            <a:br>
              <a:rPr lang="en-US" sz="2000" dirty="0"/>
            </a:br>
            <a:r>
              <a:rPr lang="en-US" sz="2000" dirty="0"/>
              <a:t>Ad Hoc Recommended </a:t>
            </a:r>
          </a:p>
          <a:p>
            <a:pPr marL="0" indent="0" algn="ctr">
              <a:lnSpc>
                <a:spcPct val="100000"/>
              </a:lnSpc>
              <a:buNone/>
            </a:pPr>
            <a:br>
              <a:rPr lang="en-US" sz="2400" dirty="0"/>
            </a:br>
            <a:r>
              <a:rPr lang="en-US" sz="2400" dirty="0"/>
              <a:t>$28,687,600</a:t>
            </a:r>
          </a:p>
          <a:p>
            <a:pPr marL="0" indent="0" algn="ctr">
              <a:lnSpc>
                <a:spcPct val="100000"/>
              </a:lnSpc>
              <a:buNone/>
            </a:pPr>
            <a:br>
              <a:rPr lang="en-US" sz="2400" dirty="0"/>
            </a:br>
            <a:r>
              <a:rPr lang="en-US" sz="2400" dirty="0"/>
              <a:t>$494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8A31927-CBB1-807A-AFE1-7FF0C796BBD8}"/>
              </a:ext>
            </a:extLst>
          </p:cNvPr>
          <p:cNvSpPr txBox="1">
            <a:spLocks/>
          </p:cNvSpPr>
          <p:nvPr/>
        </p:nvSpPr>
        <p:spPr>
          <a:xfrm>
            <a:off x="5027469" y="2452255"/>
            <a:ext cx="1965960" cy="380307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br>
              <a:rPr lang="en-US" dirty="0"/>
            </a:br>
            <a:r>
              <a:rPr lang="en-US" sz="2300" dirty="0"/>
              <a:t>Scenario 3</a:t>
            </a:r>
            <a:br>
              <a:rPr lang="en-US" sz="2300" dirty="0"/>
            </a:br>
            <a:r>
              <a:rPr lang="en-US" sz="2300" dirty="0"/>
              <a:t>Base + Bid Alt 1 (Storage garage)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$30,170,000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$520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170552-CDA3-D766-2FC0-19F2C14795AA}"/>
              </a:ext>
            </a:extLst>
          </p:cNvPr>
          <p:cNvSpPr txBox="1">
            <a:spLocks/>
          </p:cNvSpPr>
          <p:nvPr/>
        </p:nvSpPr>
        <p:spPr>
          <a:xfrm>
            <a:off x="7133360" y="2452255"/>
            <a:ext cx="1965960" cy="380307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br>
              <a:rPr lang="en-US" sz="2200" dirty="0"/>
            </a:br>
            <a:r>
              <a:rPr lang="en-US" sz="2000" dirty="0"/>
              <a:t>Scenario 4</a:t>
            </a:r>
            <a:br>
              <a:rPr lang="en-US" sz="2000" dirty="0"/>
            </a:br>
            <a:r>
              <a:rPr lang="en-US" sz="2000" dirty="0"/>
              <a:t>Base + Bid Alt 1 (Storage Garage) + 2 (Cold Storage) </a:t>
            </a:r>
            <a:endParaRPr lang="en-US" sz="22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/>
              <a:t>$31,805,000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2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/>
              <a:t>$549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63FD72B-1B4F-E9D8-D209-D31A77A1BF44}"/>
              </a:ext>
            </a:extLst>
          </p:cNvPr>
          <p:cNvSpPr txBox="1">
            <a:spLocks/>
          </p:cNvSpPr>
          <p:nvPr/>
        </p:nvSpPr>
        <p:spPr>
          <a:xfrm>
            <a:off x="9282545" y="2452255"/>
            <a:ext cx="1965960" cy="380307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br>
              <a:rPr lang="en-US" sz="2000" dirty="0"/>
            </a:br>
            <a:r>
              <a:rPr lang="en-US" sz="2600" dirty="0"/>
              <a:t>Scenario 5</a:t>
            </a:r>
            <a:br>
              <a:rPr lang="en-US" sz="2600" dirty="0"/>
            </a:br>
            <a:r>
              <a:rPr lang="en-US" sz="2600" dirty="0"/>
              <a:t>Base + Cold Storage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 </a:t>
            </a:r>
            <a:br>
              <a:rPr lang="en-US" sz="2000" dirty="0"/>
            </a:br>
            <a:r>
              <a:rPr lang="en-US" sz="2200" dirty="0"/>
              <a:t>$26,710,075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/>
              <a:t>$461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203435-1FDC-47BC-79AF-558271F87E3E}"/>
              </a:ext>
            </a:extLst>
          </p:cNvPr>
          <p:cNvSpPr txBox="1"/>
          <p:nvPr/>
        </p:nvSpPr>
        <p:spPr>
          <a:xfrm>
            <a:off x="794040" y="738288"/>
            <a:ext cx="10432818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3F4269"/>
                </a:solidFill>
              </a:rPr>
              <a:t>Public Works Facility </a:t>
            </a:r>
            <a:br>
              <a:rPr lang="en-US" sz="3600" dirty="0">
                <a:solidFill>
                  <a:srgbClr val="3F4269"/>
                </a:solidFill>
              </a:rPr>
            </a:br>
            <a:r>
              <a:rPr lang="en-US" sz="3600" i="1" dirty="0">
                <a:solidFill>
                  <a:srgbClr val="3F4269"/>
                </a:solidFill>
              </a:rPr>
              <a:t>Forecasted</a:t>
            </a:r>
            <a:r>
              <a:rPr lang="en-US" sz="3600" dirty="0">
                <a:solidFill>
                  <a:srgbClr val="3F4269"/>
                </a:solidFill>
              </a:rPr>
              <a:t> tax impact for median household</a:t>
            </a:r>
          </a:p>
          <a:p>
            <a:pPr algn="ctr"/>
            <a:r>
              <a:rPr lang="en-US" sz="2400" dirty="0">
                <a:solidFill>
                  <a:srgbClr val="3F4269"/>
                </a:solidFill>
              </a:rPr>
              <a:t>Peak debt service - 25 year bond – level debt – 4.25% rate</a:t>
            </a:r>
            <a:endParaRPr lang="en-US" sz="2400" dirty="0">
              <a:solidFill>
                <a:srgbClr val="3F4269"/>
              </a:solidFill>
              <a:highlight>
                <a:srgbClr val="3F4269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89641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eorgia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1d0dbd-26d8-49aa-bfab-3867c9532597" xsi:nil="true"/>
    <lcf76f155ced4ddcb4097134ff3c332f xmlns="9733f2bf-1bd0-4cf4-a666-e5f6a9bd124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0EF4A69B866C49AB3412588C12135C" ma:contentTypeVersion="16" ma:contentTypeDescription="Create a new document." ma:contentTypeScope="" ma:versionID="20e0a4dda64aabdd4d0e55804f3fa5c3">
  <xsd:schema xmlns:xsd="http://www.w3.org/2001/XMLSchema" xmlns:xs="http://www.w3.org/2001/XMLSchema" xmlns:p="http://schemas.microsoft.com/office/2006/metadata/properties" xmlns:ns2="9733f2bf-1bd0-4cf4-a666-e5f6a9bd124e" xmlns:ns3="e5d07d5d-d668-41be-b658-29433e157016" xmlns:ns4="7f1d0dbd-26d8-49aa-bfab-3867c9532597" targetNamespace="http://schemas.microsoft.com/office/2006/metadata/properties" ma:root="true" ma:fieldsID="6d1481170e9d2e3753a36e51c1320995" ns2:_="" ns3:_="" ns4:_="">
    <xsd:import namespace="9733f2bf-1bd0-4cf4-a666-e5f6a9bd124e"/>
    <xsd:import namespace="e5d07d5d-d668-41be-b658-29433e157016"/>
    <xsd:import namespace="7f1d0dbd-26d8-49aa-bfab-3867c95325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33f2bf-1bd0-4cf4-a666-e5f6a9bd12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d3e2ab2-54b6-408d-b62f-bb0ef9f9b8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d07d5d-d668-41be-b658-29433e15701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1d0dbd-26d8-49aa-bfab-3867c9532597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4b41f994-3d44-4e6d-b483-7d550eef26a4}" ma:internalName="TaxCatchAll" ma:showField="CatchAllData" ma:web="7f1d0dbd-26d8-49aa-bfab-3867c95325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265AF5-B12F-49A0-8C67-3E77C33A9FBD}">
  <ds:schemaRefs>
    <ds:schemaRef ds:uri="http://purl.org/dc/terms/"/>
    <ds:schemaRef ds:uri="0215b557-c298-46af-89cf-89e4f9d486b3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7f1d0dbd-26d8-49aa-bfab-3867c9532597"/>
    <ds:schemaRef ds:uri="2c22c067-1f5b-47fc-b74b-ad46fb435a7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EAD5502-15D9-4E76-858C-5927BDBB621E}"/>
</file>

<file path=customXml/itemProps3.xml><?xml version="1.0" encoding="utf-8"?>
<ds:datastoreItem xmlns:ds="http://schemas.openxmlformats.org/officeDocument/2006/customXml" ds:itemID="{40FA4FF4-DEB5-4324-BCC5-D6FAE0E586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27151</TotalTime>
  <Words>120</Words>
  <Application>Microsoft Office PowerPoint</Application>
  <PresentationFormat>Widescreen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Georgia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Darrin Tangeman</dc:creator>
  <cp:lastModifiedBy>Jarrod Cabral</cp:lastModifiedBy>
  <cp:revision>71</cp:revision>
  <cp:lastPrinted>2024-03-12T20:57:12Z</cp:lastPrinted>
  <dcterms:created xsi:type="dcterms:W3CDTF">2021-02-02T14:22:58Z</dcterms:created>
  <dcterms:modified xsi:type="dcterms:W3CDTF">2025-09-29T11:40:15Z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0x010100600EF4A69B866C49AB3412588C12135C</vt:lpwstr>
  </property>
  <property fmtid="{D5CDD505-2E9C-101B-9397-08002B2CF9AE}" pid="3" name="MediaServiceImageTags">
    <vt:lpwstr/>
  </property>
</Properties>
</file>