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4"/>
  </p:sldMasterIdLst>
  <p:handoutMasterIdLst>
    <p:handoutMasterId r:id="rId14"/>
  </p:handoutMasterIdLst>
  <p:sldIdLst>
    <p:sldId id="256" r:id="rId5"/>
    <p:sldId id="258" r:id="rId6"/>
    <p:sldId id="264" r:id="rId7"/>
    <p:sldId id="270" r:id="rId8"/>
    <p:sldId id="269" r:id="rId9"/>
    <p:sldId id="259" r:id="rId10"/>
    <p:sldId id="268" r:id="rId11"/>
    <p:sldId id="26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4D0F6D-D8F1-40D0-A88E-9422E4FACBE7}" v="6" dt="2025-10-27T17:28:03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84"/>
  </p:normalViewPr>
  <p:slideViewPr>
    <p:cSldViewPr snapToGrid="0" snapToObjects="1">
      <p:cViewPr varScale="1">
        <p:scale>
          <a:sx n="88" d="100"/>
          <a:sy n="88" d="100"/>
        </p:scale>
        <p:origin x="22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9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Becica" userId="1702c0687031a427" providerId="LiveId" clId="{5BB969D3-5BC3-4FF1-A53B-6E7F48DE1C08}"/>
    <pc:docChg chg="undo custSel modSld sldOrd">
      <pc:chgData name="Kevin Becica" userId="1702c0687031a427" providerId="LiveId" clId="{5BB969D3-5BC3-4FF1-A53B-6E7F48DE1C08}" dt="2025-10-27T17:35:31.152" v="340" actId="20577"/>
      <pc:docMkLst>
        <pc:docMk/>
      </pc:docMkLst>
      <pc:sldChg chg="modSp mod">
        <pc:chgData name="Kevin Becica" userId="1702c0687031a427" providerId="LiveId" clId="{5BB969D3-5BC3-4FF1-A53B-6E7F48DE1C08}" dt="2025-10-27T17:19:27.614" v="59" actId="20577"/>
        <pc:sldMkLst>
          <pc:docMk/>
          <pc:sldMk cId="3035216740" sldId="258"/>
        </pc:sldMkLst>
        <pc:spChg chg="mod">
          <ac:chgData name="Kevin Becica" userId="1702c0687031a427" providerId="LiveId" clId="{5BB969D3-5BC3-4FF1-A53B-6E7F48DE1C08}" dt="2025-10-27T17:19:27.614" v="59" actId="20577"/>
          <ac:spMkLst>
            <pc:docMk/>
            <pc:sldMk cId="3035216740" sldId="258"/>
            <ac:spMk id="3" creationId="{54BEE8BE-2571-3C47-979F-C3914DF62815}"/>
          </ac:spMkLst>
        </pc:spChg>
      </pc:sldChg>
      <pc:sldChg chg="modSp mod">
        <pc:chgData name="Kevin Becica" userId="1702c0687031a427" providerId="LiveId" clId="{5BB969D3-5BC3-4FF1-A53B-6E7F48DE1C08}" dt="2025-10-27T17:35:31.152" v="340" actId="20577"/>
        <pc:sldMkLst>
          <pc:docMk/>
          <pc:sldMk cId="1664536974" sldId="261"/>
        </pc:sldMkLst>
        <pc:spChg chg="mod">
          <ac:chgData name="Kevin Becica" userId="1702c0687031a427" providerId="LiveId" clId="{5BB969D3-5BC3-4FF1-A53B-6E7F48DE1C08}" dt="2025-10-27T17:35:31.152" v="340" actId="20577"/>
          <ac:spMkLst>
            <pc:docMk/>
            <pc:sldMk cId="1664536974" sldId="261"/>
            <ac:spMk id="3" creationId="{AC954A6E-C737-C546-B222-8D803BE10EDC}"/>
          </ac:spMkLst>
        </pc:spChg>
      </pc:sldChg>
      <pc:sldChg chg="addSp delSp modSp mod ord">
        <pc:chgData name="Kevin Becica" userId="1702c0687031a427" providerId="LiveId" clId="{5BB969D3-5BC3-4FF1-A53B-6E7F48DE1C08}" dt="2025-10-27T17:32:01.604" v="227" actId="1076"/>
        <pc:sldMkLst>
          <pc:docMk/>
          <pc:sldMk cId="1512438747" sldId="270"/>
        </pc:sldMkLst>
        <pc:spChg chg="del mod">
          <ac:chgData name="Kevin Becica" userId="1702c0687031a427" providerId="LiveId" clId="{5BB969D3-5BC3-4FF1-A53B-6E7F48DE1C08}" dt="2025-10-27T17:25:19.828" v="166" actId="478"/>
          <ac:spMkLst>
            <pc:docMk/>
            <pc:sldMk cId="1512438747" sldId="270"/>
            <ac:spMk id="34" creationId="{79DDC63C-7569-1C91-E165-2DCF79322016}"/>
          </ac:spMkLst>
        </pc:spChg>
        <pc:spChg chg="del mod">
          <ac:chgData name="Kevin Becica" userId="1702c0687031a427" providerId="LiveId" clId="{5BB969D3-5BC3-4FF1-A53B-6E7F48DE1C08}" dt="2025-10-27T17:25:21.126" v="167" actId="478"/>
          <ac:spMkLst>
            <pc:docMk/>
            <pc:sldMk cId="1512438747" sldId="270"/>
            <ac:spMk id="35" creationId="{CAAE84A9-73B6-EDF5-E80F-A91AB4CE7857}"/>
          </ac:spMkLst>
        </pc:spChg>
        <pc:spChg chg="add del mod">
          <ac:chgData name="Kevin Becica" userId="1702c0687031a427" providerId="LiveId" clId="{5BB969D3-5BC3-4FF1-A53B-6E7F48DE1C08}" dt="2025-10-27T17:25:16.899" v="164"/>
          <ac:spMkLst>
            <pc:docMk/>
            <pc:sldMk cId="1512438747" sldId="270"/>
            <ac:spMk id="41" creationId="{6D6BC9C2-355C-D182-9F9E-2464080387C6}"/>
          </ac:spMkLst>
        </pc:spChg>
        <pc:picChg chg="del">
          <ac:chgData name="Kevin Becica" userId="1702c0687031a427" providerId="LiveId" clId="{5BB969D3-5BC3-4FF1-A53B-6E7F48DE1C08}" dt="2025-10-27T17:21:05.629" v="62" actId="478"/>
          <ac:picMkLst>
            <pc:docMk/>
            <pc:sldMk cId="1512438747" sldId="270"/>
            <ac:picMk id="6" creationId="{C4592672-2ECB-F81B-1485-8E90B189CDD3}"/>
          </ac:picMkLst>
        </pc:picChg>
        <pc:picChg chg="del mod">
          <ac:chgData name="Kevin Becica" userId="1702c0687031a427" providerId="LiveId" clId="{5BB969D3-5BC3-4FF1-A53B-6E7F48DE1C08}" dt="2025-10-27T17:25:16.891" v="162" actId="478"/>
          <ac:picMkLst>
            <pc:docMk/>
            <pc:sldMk cId="1512438747" sldId="270"/>
            <ac:picMk id="8" creationId="{EB9A5D19-5B50-6DA9-E428-B81B6E864176}"/>
          </ac:picMkLst>
        </pc:picChg>
        <pc:picChg chg="del mod">
          <ac:chgData name="Kevin Becica" userId="1702c0687031a427" providerId="LiveId" clId="{5BB969D3-5BC3-4FF1-A53B-6E7F48DE1C08}" dt="2025-10-27T17:25:28.606" v="172" actId="478"/>
          <ac:picMkLst>
            <pc:docMk/>
            <pc:sldMk cId="1512438747" sldId="270"/>
            <ac:picMk id="9" creationId="{736DE819-F4DA-8811-9F25-18AAE5E4464A}"/>
          </ac:picMkLst>
        </pc:picChg>
        <pc:picChg chg="del mod">
          <ac:chgData name="Kevin Becica" userId="1702c0687031a427" providerId="LiveId" clId="{5BB969D3-5BC3-4FF1-A53B-6E7F48DE1C08}" dt="2025-10-27T17:25:29.640" v="173" actId="478"/>
          <ac:picMkLst>
            <pc:docMk/>
            <pc:sldMk cId="1512438747" sldId="270"/>
            <ac:picMk id="10" creationId="{25F310B5-53EF-7C0C-20FD-501013CF0DFC}"/>
          </ac:picMkLst>
        </pc:picChg>
        <pc:picChg chg="del mod">
          <ac:chgData name="Kevin Becica" userId="1702c0687031a427" providerId="LiveId" clId="{5BB969D3-5BC3-4FF1-A53B-6E7F48DE1C08}" dt="2025-10-27T17:25:27.186" v="171" actId="478"/>
          <ac:picMkLst>
            <pc:docMk/>
            <pc:sldMk cId="1512438747" sldId="270"/>
            <ac:picMk id="19" creationId="{BCFF8C13-AB37-821B-125A-1220A0AF6FA4}"/>
          </ac:picMkLst>
        </pc:picChg>
        <pc:picChg chg="del mod">
          <ac:chgData name="Kevin Becica" userId="1702c0687031a427" providerId="LiveId" clId="{5BB969D3-5BC3-4FF1-A53B-6E7F48DE1C08}" dt="2025-10-27T17:25:25.258" v="170" actId="478"/>
          <ac:picMkLst>
            <pc:docMk/>
            <pc:sldMk cId="1512438747" sldId="270"/>
            <ac:picMk id="28" creationId="{34A2D84F-8B52-E278-20C6-E7BBC7CE3C53}"/>
          </ac:picMkLst>
        </pc:picChg>
        <pc:picChg chg="del mod">
          <ac:chgData name="Kevin Becica" userId="1702c0687031a427" providerId="LiveId" clId="{5BB969D3-5BC3-4FF1-A53B-6E7F48DE1C08}" dt="2025-10-27T17:25:00.463" v="159" actId="478"/>
          <ac:picMkLst>
            <pc:docMk/>
            <pc:sldMk cId="1512438747" sldId="270"/>
            <ac:picMk id="29" creationId="{D5A8E76B-C963-BD0F-D59A-A3CB7EF5051C}"/>
          </ac:picMkLst>
        </pc:picChg>
        <pc:picChg chg="add mod ord">
          <ac:chgData name="Kevin Becica" userId="1702c0687031a427" providerId="LiveId" clId="{5BB969D3-5BC3-4FF1-A53B-6E7F48DE1C08}" dt="2025-10-27T17:31:58.904" v="226" actId="1076"/>
          <ac:picMkLst>
            <pc:docMk/>
            <pc:sldMk cId="1512438747" sldId="270"/>
            <ac:picMk id="40" creationId="{073224F9-AAF4-E34A-4C97-58CA8C81FADA}"/>
          </ac:picMkLst>
        </pc:picChg>
        <pc:picChg chg="add mod">
          <ac:chgData name="Kevin Becica" userId="1702c0687031a427" providerId="LiveId" clId="{5BB969D3-5BC3-4FF1-A53B-6E7F48DE1C08}" dt="2025-10-27T17:30:08.769" v="207" actId="1076"/>
          <ac:picMkLst>
            <pc:docMk/>
            <pc:sldMk cId="1512438747" sldId="270"/>
            <ac:picMk id="42" creationId="{AAE39BCD-1FEE-5AFB-7EFD-10A21C0FD4B3}"/>
          </ac:picMkLst>
        </pc:picChg>
        <pc:picChg chg="add mod">
          <ac:chgData name="Kevin Becica" userId="1702c0687031a427" providerId="LiveId" clId="{5BB969D3-5BC3-4FF1-A53B-6E7F48DE1C08}" dt="2025-10-27T17:30:16.004" v="209" actId="1076"/>
          <ac:picMkLst>
            <pc:docMk/>
            <pc:sldMk cId="1512438747" sldId="270"/>
            <ac:picMk id="43" creationId="{A717614F-AB8D-EB61-0012-5B6CA14C1BF1}"/>
          </ac:picMkLst>
        </pc:picChg>
        <pc:picChg chg="add mod">
          <ac:chgData name="Kevin Becica" userId="1702c0687031a427" providerId="LiveId" clId="{5BB969D3-5BC3-4FF1-A53B-6E7F48DE1C08}" dt="2025-10-27T17:28:39.186" v="193" actId="1076"/>
          <ac:picMkLst>
            <pc:docMk/>
            <pc:sldMk cId="1512438747" sldId="270"/>
            <ac:picMk id="44" creationId="{D1275A25-4DD4-D8BB-5802-90D77AF06435}"/>
          </ac:picMkLst>
        </pc:picChg>
        <pc:picChg chg="add mod">
          <ac:chgData name="Kevin Becica" userId="1702c0687031a427" providerId="LiveId" clId="{5BB969D3-5BC3-4FF1-A53B-6E7F48DE1C08}" dt="2025-10-27T17:28:43.968" v="194" actId="1076"/>
          <ac:picMkLst>
            <pc:docMk/>
            <pc:sldMk cId="1512438747" sldId="270"/>
            <ac:picMk id="45" creationId="{F6635058-1A70-2BF8-10FC-D1EE7B2B64E1}"/>
          </ac:picMkLst>
        </pc:picChg>
        <pc:picChg chg="add mod">
          <ac:chgData name="Kevin Becica" userId="1702c0687031a427" providerId="LiveId" clId="{5BB969D3-5BC3-4FF1-A53B-6E7F48DE1C08}" dt="2025-10-27T17:32:01.604" v="227" actId="1076"/>
          <ac:picMkLst>
            <pc:docMk/>
            <pc:sldMk cId="1512438747" sldId="270"/>
            <ac:picMk id="46" creationId="{2858DCEF-188D-AE8C-DD33-95BA5B8ED8EA}"/>
          </ac:picMkLst>
        </pc:picChg>
        <pc:cxnChg chg="del mod">
          <ac:chgData name="Kevin Becica" userId="1702c0687031a427" providerId="LiveId" clId="{5BB969D3-5BC3-4FF1-A53B-6E7F48DE1C08}" dt="2025-10-27T17:25:22.627" v="168" actId="478"/>
          <ac:cxnSpMkLst>
            <pc:docMk/>
            <pc:sldMk cId="1512438747" sldId="270"/>
            <ac:cxnSpMk id="32" creationId="{10F61173-3995-54F4-4D52-6CF40CA94889}"/>
          </ac:cxnSpMkLst>
        </pc:cxnChg>
        <pc:cxnChg chg="del mod">
          <ac:chgData name="Kevin Becica" userId="1702c0687031a427" providerId="LiveId" clId="{5BB969D3-5BC3-4FF1-A53B-6E7F48DE1C08}" dt="2025-10-27T17:25:23.754" v="169" actId="478"/>
          <ac:cxnSpMkLst>
            <pc:docMk/>
            <pc:sldMk cId="1512438747" sldId="270"/>
            <ac:cxnSpMk id="37" creationId="{C57FE135-FAA0-32EE-D499-3F09B71CF4AB}"/>
          </ac:cxnSpMkLst>
        </pc:cxnChg>
        <pc:cxnChg chg="add mod">
          <ac:chgData name="Kevin Becica" userId="1702c0687031a427" providerId="LiveId" clId="{5BB969D3-5BC3-4FF1-A53B-6E7F48DE1C08}" dt="2025-10-27T17:31:35.974" v="223" actId="208"/>
          <ac:cxnSpMkLst>
            <pc:docMk/>
            <pc:sldMk cId="1512438747" sldId="270"/>
            <ac:cxnSpMk id="48" creationId="{09FE215D-9DE0-D6CC-2B17-C4D2AB4015F4}"/>
          </ac:cxnSpMkLst>
        </pc:cxnChg>
        <pc:cxnChg chg="add mod">
          <ac:chgData name="Kevin Becica" userId="1702c0687031a427" providerId="LiveId" clId="{5BB969D3-5BC3-4FF1-A53B-6E7F48DE1C08}" dt="2025-10-27T17:30:12.436" v="208" actId="14100"/>
          <ac:cxnSpMkLst>
            <pc:docMk/>
            <pc:sldMk cId="1512438747" sldId="270"/>
            <ac:cxnSpMk id="50" creationId="{68FDE43B-C9F5-F714-F17F-9460E46CFF8E}"/>
          </ac:cxnSpMkLst>
        </pc:cxnChg>
        <pc:cxnChg chg="add mod">
          <ac:chgData name="Kevin Becica" userId="1702c0687031a427" providerId="LiveId" clId="{5BB969D3-5BC3-4FF1-A53B-6E7F48DE1C08}" dt="2025-10-27T17:30:37.692" v="212" actId="208"/>
          <ac:cxnSpMkLst>
            <pc:docMk/>
            <pc:sldMk cId="1512438747" sldId="270"/>
            <ac:cxnSpMk id="53" creationId="{32459D33-C307-FB63-6129-6DA1478F87B6}"/>
          </ac:cxnSpMkLst>
        </pc:cxnChg>
        <pc:cxnChg chg="add mod">
          <ac:chgData name="Kevin Becica" userId="1702c0687031a427" providerId="LiveId" clId="{5BB969D3-5BC3-4FF1-A53B-6E7F48DE1C08}" dt="2025-10-27T17:30:50.863" v="215" actId="208"/>
          <ac:cxnSpMkLst>
            <pc:docMk/>
            <pc:sldMk cId="1512438747" sldId="270"/>
            <ac:cxnSpMk id="55" creationId="{F5BAB4FB-972D-549D-C4B1-E14ADC62F0C4}"/>
          </ac:cxnSpMkLst>
        </pc:cxnChg>
        <pc:cxnChg chg="add mod">
          <ac:chgData name="Kevin Becica" userId="1702c0687031a427" providerId="LiveId" clId="{5BB969D3-5BC3-4FF1-A53B-6E7F48DE1C08}" dt="2025-10-27T17:31:09.990" v="218" actId="208"/>
          <ac:cxnSpMkLst>
            <pc:docMk/>
            <pc:sldMk cId="1512438747" sldId="270"/>
            <ac:cxnSpMk id="57" creationId="{F9DB659F-8B36-E4E2-DD2F-CA68331EFE24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58E93F-97A5-3E40-B346-4D96F264BE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66CA4-1660-E44C-B9ED-477F56B9B3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A1C31-0DCD-1F49-BA57-28C844FD9C3A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B42516-6887-5445-B76A-BCB0A65E4C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E3638-A47E-F142-BF09-610ED3379C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D1294-239A-174C-A421-7647DF7EC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6F0712A-3E03-164F-AB08-2BEC2BC48FB5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285736C-72B8-344B-AE0E-F6CC0AC3E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6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712A-3E03-164F-AB08-2BEC2BC48FB5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736C-72B8-344B-AE0E-F6CC0AC3E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3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712A-3E03-164F-AB08-2BEC2BC48FB5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736C-72B8-344B-AE0E-F6CC0AC3E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73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712A-3E03-164F-AB08-2BEC2BC48FB5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736C-72B8-344B-AE0E-F6CC0AC3E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95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712A-3E03-164F-AB08-2BEC2BC48FB5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736C-72B8-344B-AE0E-F6CC0AC3E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444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712A-3E03-164F-AB08-2BEC2BC48FB5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736C-72B8-344B-AE0E-F6CC0AC3E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77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712A-3E03-164F-AB08-2BEC2BC48FB5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736C-72B8-344B-AE0E-F6CC0AC3E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58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712A-3E03-164F-AB08-2BEC2BC48FB5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736C-72B8-344B-AE0E-F6CC0AC3E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26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712A-3E03-164F-AB08-2BEC2BC48FB5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736C-72B8-344B-AE0E-F6CC0AC3E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1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712A-3E03-164F-AB08-2BEC2BC48FB5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736C-72B8-344B-AE0E-F6CC0AC3E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5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712A-3E03-164F-AB08-2BEC2BC48FB5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736C-72B8-344B-AE0E-F6CC0AC3E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5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712A-3E03-164F-AB08-2BEC2BC48FB5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736C-72B8-344B-AE0E-F6CC0AC3E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6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712A-3E03-164F-AB08-2BEC2BC48FB5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736C-72B8-344B-AE0E-F6CC0AC3E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3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712A-3E03-164F-AB08-2BEC2BC48FB5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736C-72B8-344B-AE0E-F6CC0AC3E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0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712A-3E03-164F-AB08-2BEC2BC48FB5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736C-72B8-344B-AE0E-F6CC0AC3E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0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712A-3E03-164F-AB08-2BEC2BC48FB5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736C-72B8-344B-AE0E-F6CC0AC3E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3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712A-3E03-164F-AB08-2BEC2BC48FB5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736C-72B8-344B-AE0E-F6CC0AC3E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1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6F0712A-3E03-164F-AB08-2BEC2BC48FB5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285736C-72B8-344B-AE0E-F6CC0AC3E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2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3CCC-0B84-D14D-8FE9-873634B52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7979" y="1319148"/>
            <a:ext cx="8825658" cy="2677648"/>
          </a:xfrm>
        </p:spPr>
        <p:txBody>
          <a:bodyPr/>
          <a:lstStyle/>
          <a:p>
            <a:r>
              <a:rPr lang="en-US" dirty="0"/>
              <a:t>AHBC Update To The Select 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2BBBC-9B41-3848-9F00-41C90B93A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0877" y="4314558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Leif Hamnquist – Chair</a:t>
            </a:r>
          </a:p>
          <a:p>
            <a:r>
              <a:rPr lang="en-US" dirty="0">
                <a:solidFill>
                  <a:schemeClr val="bg1"/>
                </a:solidFill>
              </a:rPr>
              <a:t>Kevin Becica – Vice Chair</a:t>
            </a:r>
          </a:p>
          <a:p>
            <a:r>
              <a:rPr lang="en-US" dirty="0">
                <a:solidFill>
                  <a:schemeClr val="bg1"/>
                </a:solidFill>
              </a:rPr>
              <a:t>October 28, 2025</a:t>
            </a:r>
          </a:p>
        </p:txBody>
      </p:sp>
    </p:spTree>
    <p:extLst>
      <p:ext uri="{BB962C8B-B14F-4D97-AF65-F5344CB8AC3E}">
        <p14:creationId xmlns:p14="http://schemas.microsoft.com/office/powerpoint/2010/main" val="140709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AE0D-EA32-2748-B33F-2B8FF231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Tonight’s Presentation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EE8BE-2571-3C47-979F-C3914DF62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Committee Logistics</a:t>
            </a:r>
          </a:p>
          <a:p>
            <a:pPr lvl="0"/>
            <a:r>
              <a:rPr lang="en-US" b="1" dirty="0"/>
              <a:t>Base Bid Plan &amp; Rendering</a:t>
            </a:r>
          </a:p>
          <a:p>
            <a:pPr lvl="0"/>
            <a:r>
              <a:rPr lang="en-US" b="1" dirty="0"/>
              <a:t>Key Updates since our last presentation to the Select Board</a:t>
            </a:r>
          </a:p>
          <a:p>
            <a:pPr lvl="0"/>
            <a:r>
              <a:rPr lang="en-US" b="1" dirty="0"/>
              <a:t>Committee’s next actions</a:t>
            </a:r>
          </a:p>
          <a:p>
            <a:pPr lvl="0"/>
            <a:r>
              <a:rPr lang="en-US" b="1" dirty="0"/>
              <a:t>Questions and Comments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1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AE0D-EA32-2748-B33F-2B8FF231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AHBC Logistics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EE8BE-2571-3C47-979F-C3914DF62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New Committee Launched:</a:t>
            </a:r>
            <a:r>
              <a:rPr lang="en-US" dirty="0"/>
              <a:t> July 31, 2025</a:t>
            </a:r>
          </a:p>
          <a:p>
            <a:pPr lvl="0"/>
            <a:r>
              <a:rPr lang="en-US" b="1" dirty="0"/>
              <a:t>Current Officers:</a:t>
            </a:r>
            <a:endParaRPr lang="en-US" dirty="0"/>
          </a:p>
          <a:p>
            <a:pPr lvl="1"/>
            <a:r>
              <a:rPr lang="en-US" dirty="0"/>
              <a:t>Chair: Leif Hamnquist</a:t>
            </a:r>
          </a:p>
          <a:p>
            <a:pPr lvl="1"/>
            <a:r>
              <a:rPr lang="en-US" dirty="0"/>
              <a:t>Vice Chair: Kevin Becica</a:t>
            </a:r>
          </a:p>
          <a:p>
            <a:pPr lvl="1"/>
            <a:r>
              <a:rPr lang="en-US" dirty="0"/>
              <a:t>Clerk: Bob Panessiti</a:t>
            </a:r>
          </a:p>
          <a:p>
            <a:r>
              <a:rPr lang="en-US" b="1" dirty="0"/>
              <a:t>Meeting Frequency: </a:t>
            </a:r>
            <a:r>
              <a:rPr lang="en-US" dirty="0"/>
              <a:t>Every 2 weeks</a:t>
            </a:r>
          </a:p>
          <a:p>
            <a:r>
              <a:rPr lang="en-US" b="1" dirty="0"/>
              <a:t>Select Board updates:  </a:t>
            </a:r>
            <a:r>
              <a:rPr lang="en-US" dirty="0"/>
              <a:t>Next update is November 18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883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7C109-0990-8B0E-7253-7D71ECC64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DPW Base Bid </a:t>
            </a:r>
            <a:br>
              <a:rPr lang="en-US" sz="5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5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Plan View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B27BBA-AE99-4D00-A26E-0B49DA4B3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98DFFC-9C98-4276-B117-1EECD56D1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D9DF6785-2B9D-478C-AB08-3A6258EF7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A9C1FA5F-1069-410C-ACE0-A24989171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073224F9-AAF4-E34A-4C97-58CA8C81FAD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477" y="156389"/>
            <a:ext cx="6883147" cy="597112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AE39BCD-1FEE-5AFB-7EFD-10A21C0FD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34" y="5755762"/>
            <a:ext cx="914479" cy="3292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717614F-AB8D-EB61-0012-5B6CA14C1B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83" y="6034455"/>
            <a:ext cx="1609483" cy="32921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1275A25-4DD4-D8BB-5802-90D77AF064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1574" y="6096592"/>
            <a:ext cx="2011854" cy="3292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6635058-1A70-2BF8-10FC-D1EE7B2B64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8425" y="6233218"/>
            <a:ext cx="1292464" cy="32921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858DCEF-188D-AE8C-DD33-95BA5B8ED8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3652" y="2673950"/>
            <a:ext cx="1383912" cy="329213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9FE215D-9DE0-D6CC-2B17-C4D2AB4015F4}"/>
              </a:ext>
            </a:extLst>
          </p:cNvPr>
          <p:cNvCxnSpPr>
            <a:cxnSpLocks/>
          </p:cNvCxnSpPr>
          <p:nvPr/>
        </p:nvCxnSpPr>
        <p:spPr>
          <a:xfrm flipV="1">
            <a:off x="3338973" y="1747157"/>
            <a:ext cx="976216" cy="1070985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8FDE43B-C9F5-F714-F17F-9460E46CFF8E}"/>
              </a:ext>
            </a:extLst>
          </p:cNvPr>
          <p:cNvCxnSpPr>
            <a:cxnSpLocks/>
          </p:cNvCxnSpPr>
          <p:nvPr/>
        </p:nvCxnSpPr>
        <p:spPr>
          <a:xfrm flipV="1">
            <a:off x="1115786" y="5159829"/>
            <a:ext cx="544285" cy="595933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2459D33-C307-FB63-6129-6DA1478F87B6}"/>
              </a:ext>
            </a:extLst>
          </p:cNvPr>
          <p:cNvCxnSpPr/>
          <p:nvPr/>
        </p:nvCxnSpPr>
        <p:spPr>
          <a:xfrm flipV="1">
            <a:off x="2253343" y="5159829"/>
            <a:ext cx="664028" cy="760539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5BAB4FB-972D-549D-C4B1-E14ADC62F0C4}"/>
              </a:ext>
            </a:extLst>
          </p:cNvPr>
          <p:cNvCxnSpPr/>
          <p:nvPr/>
        </p:nvCxnSpPr>
        <p:spPr>
          <a:xfrm flipV="1">
            <a:off x="4071257" y="4936671"/>
            <a:ext cx="729343" cy="1097784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9DB659F-8B36-E4E2-DD2F-CA68331EFE24}"/>
              </a:ext>
            </a:extLst>
          </p:cNvPr>
          <p:cNvCxnSpPr/>
          <p:nvPr/>
        </p:nvCxnSpPr>
        <p:spPr>
          <a:xfrm flipV="1">
            <a:off x="5554657" y="5034643"/>
            <a:ext cx="541343" cy="999812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43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A19B4-7B1C-8617-14B1-4BEE0B17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DPW Base Bid Rendering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AE015-9A15-C0C6-D7A4-E0C5053E56B2}"/>
              </a:ext>
            </a:extLst>
          </p:cNvPr>
          <p:cNvSpPr txBox="1"/>
          <p:nvPr/>
        </p:nvSpPr>
        <p:spPr>
          <a:xfrm>
            <a:off x="641445" y="2852382"/>
            <a:ext cx="331052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Facilities In Base Bid</a:t>
            </a:r>
          </a:p>
          <a:p>
            <a:r>
              <a:rPr lang="en-US" dirty="0"/>
              <a:t>Administration</a:t>
            </a:r>
          </a:p>
          <a:p>
            <a:r>
              <a:rPr lang="en-US" dirty="0"/>
              <a:t>Building Maintenance </a:t>
            </a:r>
          </a:p>
          <a:p>
            <a:r>
              <a:rPr lang="en-US" dirty="0"/>
              <a:t>Fleet Maintenance</a:t>
            </a:r>
          </a:p>
          <a:p>
            <a:r>
              <a:rPr lang="en-US" dirty="0"/>
              <a:t>Wash Bay </a:t>
            </a:r>
          </a:p>
          <a:p>
            <a:r>
              <a:rPr lang="en-US" dirty="0"/>
              <a:t>Workshop</a:t>
            </a:r>
          </a:p>
          <a:p>
            <a:r>
              <a:rPr lang="en-US" dirty="0"/>
              <a:t>Vehicle storage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18,945 sf, 2,500 sf mezzanine</a:t>
            </a:r>
          </a:p>
          <a:p>
            <a:r>
              <a:rPr lang="en-US" b="1" dirty="0"/>
              <a:t>Total  = 21,445 sf 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E1A850-54E5-F094-9D41-53F75E3C556A}"/>
              </a:ext>
            </a:extLst>
          </p:cNvPr>
          <p:cNvSpPr txBox="1"/>
          <p:nvPr/>
        </p:nvSpPr>
        <p:spPr>
          <a:xfrm>
            <a:off x="6621558" y="5227793"/>
            <a:ext cx="1292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Administration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55D6D-5E13-2B28-4506-B25BDDBBC551}"/>
              </a:ext>
            </a:extLst>
          </p:cNvPr>
          <p:cNvSpPr txBox="1"/>
          <p:nvPr/>
        </p:nvSpPr>
        <p:spPr>
          <a:xfrm>
            <a:off x="3783769" y="5263906"/>
            <a:ext cx="1603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Fleet Maintenance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E839E-D2ED-DB42-B270-5491A08DC385}"/>
              </a:ext>
            </a:extLst>
          </p:cNvPr>
          <p:cNvSpPr txBox="1"/>
          <p:nvPr/>
        </p:nvSpPr>
        <p:spPr>
          <a:xfrm>
            <a:off x="3056132" y="5048874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Wash Bay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0B4FA-10B4-0B1E-FB24-0E649A187650}"/>
              </a:ext>
            </a:extLst>
          </p:cNvPr>
          <p:cNvSpPr txBox="1"/>
          <p:nvPr/>
        </p:nvSpPr>
        <p:spPr>
          <a:xfrm>
            <a:off x="4441371" y="4997594"/>
            <a:ext cx="2010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FF0000"/>
                </a:solidFill>
              </a:rPr>
              <a:t>WorkShop</a:t>
            </a:r>
            <a:r>
              <a:rPr lang="en-US" sz="1200" b="1" dirty="0">
                <a:solidFill>
                  <a:srgbClr val="FF0000"/>
                </a:solidFill>
              </a:rPr>
              <a:t> &amp; Bldg. </a:t>
            </a:r>
            <a:r>
              <a:rPr lang="en-US" sz="1200" b="1" dirty="0" err="1">
                <a:solidFill>
                  <a:srgbClr val="FF0000"/>
                </a:solidFill>
              </a:rPr>
              <a:t>Maint</a:t>
            </a:r>
            <a:r>
              <a:rPr lang="en-US" sz="1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C0668B-7734-6134-9ECB-EE3B67114F3A}"/>
              </a:ext>
            </a:extLst>
          </p:cNvPr>
          <p:cNvSpPr txBox="1"/>
          <p:nvPr/>
        </p:nvSpPr>
        <p:spPr>
          <a:xfrm>
            <a:off x="9405929" y="5263726"/>
            <a:ext cx="1375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Vehicle Storage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1FCD3F-59D4-84F2-C1C8-C447CCCB4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942" y="2661550"/>
            <a:ext cx="7924380" cy="233499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D4B503-4471-A2E6-3ED8-C107FADA8969}"/>
              </a:ext>
            </a:extLst>
          </p:cNvPr>
          <p:cNvCxnSpPr>
            <a:cxnSpLocks/>
          </p:cNvCxnSpPr>
          <p:nvPr/>
        </p:nvCxnSpPr>
        <p:spPr>
          <a:xfrm flipV="1">
            <a:off x="3309257" y="4114800"/>
            <a:ext cx="474512" cy="895294"/>
          </a:xfrm>
          <a:prstGeom prst="straightConnector1">
            <a:avLst/>
          </a:prstGeom>
          <a:ln w="19050" cap="flat" cmpd="sng" algn="ctr">
            <a:solidFill>
              <a:srgbClr val="FF0000">
                <a:alpha val="67000"/>
              </a:srgb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5317DF-1A5D-A77B-A58C-6F942A4AF197}"/>
              </a:ext>
            </a:extLst>
          </p:cNvPr>
          <p:cNvCxnSpPr>
            <a:cxnSpLocks/>
          </p:cNvCxnSpPr>
          <p:nvPr/>
        </p:nvCxnSpPr>
        <p:spPr>
          <a:xfrm flipV="1">
            <a:off x="4046574" y="4198484"/>
            <a:ext cx="538857" cy="1065422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73E639-7514-AFBB-5A53-C18C53B1E43C}"/>
              </a:ext>
            </a:extLst>
          </p:cNvPr>
          <p:cNvCxnSpPr>
            <a:cxnSpLocks/>
          </p:cNvCxnSpPr>
          <p:nvPr/>
        </p:nvCxnSpPr>
        <p:spPr>
          <a:xfrm flipV="1">
            <a:off x="5275494" y="4379547"/>
            <a:ext cx="297742" cy="602019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8A5408A-3A06-F8FE-3754-D1F280A0BE7E}"/>
              </a:ext>
            </a:extLst>
          </p:cNvPr>
          <p:cNvCxnSpPr>
            <a:cxnSpLocks/>
          </p:cNvCxnSpPr>
          <p:nvPr/>
        </p:nvCxnSpPr>
        <p:spPr>
          <a:xfrm flipV="1">
            <a:off x="6884433" y="4571519"/>
            <a:ext cx="365051" cy="701279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25D86D3-9791-C79A-9DA6-955C76BC3F12}"/>
              </a:ext>
            </a:extLst>
          </p:cNvPr>
          <p:cNvCxnSpPr>
            <a:cxnSpLocks/>
          </p:cNvCxnSpPr>
          <p:nvPr/>
        </p:nvCxnSpPr>
        <p:spPr>
          <a:xfrm flipV="1">
            <a:off x="9405929" y="4114800"/>
            <a:ext cx="576271" cy="1112993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059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A879-63FE-A44B-A25B-61C4EE921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4824" cy="1325563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Key Updates Since Last Presentation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B315C-6BBF-5B4F-840E-785EDB665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3990"/>
            <a:ext cx="10457986" cy="379141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b="1" dirty="0"/>
              <a:t>Design &amp; Bid Document Evolution: </a:t>
            </a:r>
          </a:p>
          <a:p>
            <a:pPr lvl="0"/>
            <a:r>
              <a:rPr lang="en-US" dirty="0"/>
              <a:t>The DPW garage will remain and be phased in, the DPW will move out of the garage in 7 calendar days once notified by the general contractor. </a:t>
            </a:r>
          </a:p>
          <a:p>
            <a:pPr lvl="0"/>
            <a:r>
              <a:rPr lang="en-US" dirty="0"/>
              <a:t>Plantings for the new well site and watermain will be included in the bid document as part of the new well installation.</a:t>
            </a:r>
          </a:p>
          <a:p>
            <a:pPr lvl="0"/>
            <a:r>
              <a:rPr lang="en-US" dirty="0"/>
              <a:t>The DPW will demo all the facilities except the DPW vehicle maintenance garage.  This will be reflected in the updated estimate. </a:t>
            </a:r>
          </a:p>
          <a:p>
            <a:pPr lvl="0"/>
            <a:r>
              <a:rPr lang="en-US" dirty="0"/>
              <a:t>The  DPW office Demo will </a:t>
            </a:r>
            <a:r>
              <a:rPr lang="en-US"/>
              <a:t>need to take </a:t>
            </a:r>
            <a:r>
              <a:rPr lang="en-US" dirty="0"/>
              <a:t>place as part of the PFAS remediation and capping project.  The DPW Director and Office Manager will relocate to the Safety Facility. This will be reflected in the updated estimate.     </a:t>
            </a:r>
          </a:p>
          <a:p>
            <a:pPr lvl="0"/>
            <a:r>
              <a:rPr lang="en-US" dirty="0"/>
              <a:t>The salt barn will be first in the construction sequencing, and this will be reflected in the bid document.   </a:t>
            </a:r>
          </a:p>
          <a:p>
            <a:pPr lvl="0"/>
            <a:r>
              <a:rPr lang="en-US" dirty="0"/>
              <a:t>Westin &amp; Sampson are actively scheduling to appear before the Planning Board, Zoning Board and BOH, the initial meetings will be held before the end of the year.                        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b="1" dirty="0"/>
              <a:t>Cost Estimates: </a:t>
            </a:r>
            <a:r>
              <a:rPr lang="en-US" dirty="0"/>
              <a:t>Updated cost estimates for the design development phase are expected to be delivered by October 31</a:t>
            </a:r>
            <a:r>
              <a:rPr lang="en-US" baseline="30000" dirty="0"/>
              <a:t>st</a:t>
            </a:r>
            <a:r>
              <a:rPr lang="en-US" dirty="0"/>
              <a:t> .</a:t>
            </a:r>
          </a:p>
          <a:p>
            <a:pPr marL="457200" lvl="1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9519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AE0D-EA32-2748-B33F-2B8FF231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449"/>
            <a:ext cx="9193379" cy="721317"/>
          </a:xfrm>
        </p:spPr>
        <p:txBody>
          <a:bodyPr>
            <a:normAutofit/>
          </a:bodyPr>
          <a:lstStyle/>
          <a:p>
            <a:r>
              <a:rPr lang="en-US" sz="2000" b="1" dirty="0"/>
              <a:t>Select Board &amp; AHBC Approved Design and Bid Document  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EE8BE-2571-3C47-979F-C3914DF62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683" y="2263697"/>
            <a:ext cx="9873601" cy="3947531"/>
          </a:xfrm>
        </p:spPr>
        <p:txBody>
          <a:bodyPr>
            <a:normAutofit/>
          </a:bodyPr>
          <a:lstStyle/>
          <a:p>
            <a:r>
              <a:rPr lang="en-US" b="1" dirty="0"/>
              <a:t>Base Bid (Approved September 25, 2025)* :</a:t>
            </a:r>
          </a:p>
          <a:p>
            <a:pPr lvl="1"/>
            <a:r>
              <a:rPr lang="en-US" dirty="0"/>
              <a:t>Administration, Building Maintenance, Fleet Maintenance, Wash Bay, workshop areas, Vehicle storage garage totaling 18,945 sf, 2,500 sf mezzanine  </a:t>
            </a:r>
            <a:r>
              <a:rPr lang="en-US" b="1" dirty="0"/>
              <a:t>Total  = 21,445 sf </a:t>
            </a:r>
          </a:p>
          <a:p>
            <a:r>
              <a:rPr lang="en-US" b="1" dirty="0"/>
              <a:t>Bid Alternate Order*: </a:t>
            </a:r>
          </a:p>
          <a:p>
            <a:pPr lvl="1"/>
            <a:r>
              <a:rPr lang="en-US" dirty="0"/>
              <a:t>Alternate #1: 5,000 sf Fleet storage  </a:t>
            </a:r>
            <a:r>
              <a:rPr lang="en-US" b="1" dirty="0"/>
              <a:t>Total= 26,445 sf</a:t>
            </a:r>
          </a:p>
          <a:p>
            <a:pPr lvl="1"/>
            <a:r>
              <a:rPr lang="en-US" dirty="0"/>
              <a:t>Alternate #2  4,050 sf standalone enclosed canopy </a:t>
            </a:r>
            <a:r>
              <a:rPr lang="en-US" b="1" dirty="0"/>
              <a:t>Total = 30,496 sf </a:t>
            </a:r>
            <a:r>
              <a:rPr lang="en-US" dirty="0"/>
              <a:t>					</a:t>
            </a:r>
          </a:p>
          <a:p>
            <a:pPr marL="57150" indent="0">
              <a:buNone/>
            </a:pPr>
            <a:r>
              <a:rPr lang="en-US" sz="1400" b="1" dirty="0"/>
              <a:t>*All Scenarios  </a:t>
            </a:r>
            <a:r>
              <a:rPr lang="en-US" sz="1400" dirty="0"/>
              <a:t>include a New Salt Shed, Generator  Septic Treatment &amp; Disposal System for the DPW and Town Hall, PWS Drinking Well with a  Water Main for the DPW and Town Hall,  Fire Protection Pump Room &amp; Cistern Stormwater Drainage  </a:t>
            </a:r>
            <a:r>
              <a:rPr lang="en-US" sz="1400" b="1" i="1" dirty="0"/>
              <a:t>All totals include 2,500 sf mezzanine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F5FEC8-1D35-544F-B74F-F26D89CA9534}"/>
              </a:ext>
            </a:extLst>
          </p:cNvPr>
          <p:cNvSpPr txBox="1"/>
          <p:nvPr/>
        </p:nvSpPr>
        <p:spPr>
          <a:xfrm>
            <a:off x="326602" y="5977710"/>
            <a:ext cx="11763157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/>
              <a:t>Select Board voted to approve AHBC recommendations for the Modified Base and Bid Alternate Order.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3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50800-D30A-2346-B06F-982FF0B9D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Committee’s Next Actions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54A6E-C737-C546-B222-8D803BE10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697" y="2756670"/>
            <a:ext cx="10629405" cy="3722189"/>
          </a:xfrm>
        </p:spPr>
        <p:txBody>
          <a:bodyPr>
            <a:normAutofit/>
          </a:bodyPr>
          <a:lstStyle/>
          <a:p>
            <a:pPr lvl="0"/>
            <a:r>
              <a:rPr lang="en-US" sz="2000" b="1" dirty="0"/>
              <a:t>Community Benefits Narrative:</a:t>
            </a:r>
            <a:r>
              <a:rPr lang="en-US" sz="2000" dirty="0"/>
              <a:t> Uniform talking points have been developed for the Ad Hoc Committee and the Select Board.  This is a working document that will be updated as we move through the design and bid document development.         </a:t>
            </a:r>
          </a:p>
          <a:p>
            <a:pPr lvl="0"/>
            <a:r>
              <a:rPr lang="en-US" sz="2000" b="1" dirty="0"/>
              <a:t>Engagement Plan:</a:t>
            </a:r>
            <a:r>
              <a:rPr lang="en-US" sz="2000" dirty="0"/>
              <a:t> Community forums have been tentatively scheduled for November 21</a:t>
            </a:r>
            <a:r>
              <a:rPr lang="en-US" sz="2000" baseline="30000" dirty="0"/>
              <a:t>st</a:t>
            </a:r>
            <a:r>
              <a:rPr lang="en-US" sz="2000" dirty="0"/>
              <a:t> and April 10</a:t>
            </a:r>
            <a:r>
              <a:rPr lang="en-US" sz="2000" baseline="30000" dirty="0"/>
              <a:t>th</a:t>
            </a:r>
            <a:r>
              <a:rPr lang="en-US" sz="2000" dirty="0"/>
              <a:t>,2025 from 6:00pm-8:00pm at the Community Center   along with smaller DPW  facility discussions on the second Wednesday of every month beginning in January 2026 at Town Hall from 6:00pm-700pm.      </a:t>
            </a:r>
          </a:p>
          <a:p>
            <a:pPr lvl="0"/>
            <a:r>
              <a:rPr lang="en-US" sz="2000" b="1" dirty="0"/>
              <a:t>Ongoing Communication:</a:t>
            </a:r>
            <a:r>
              <a:rPr lang="en-US" sz="2000" dirty="0"/>
              <a:t> Continue scheduling regular updates and recommendation checkpoints with the Select Board.  AD Hoc Committee members will be reaching out to schedule office hours with Select Board members.  Additional </a:t>
            </a:r>
            <a:r>
              <a:rPr lang="en-US" sz="2000"/>
              <a:t>outreach via </a:t>
            </a:r>
            <a:r>
              <a:rPr lang="en-US" sz="2000" dirty="0"/>
              <a:t>Library, School, and Other Advisory Groups</a:t>
            </a:r>
          </a:p>
        </p:txBody>
      </p:sp>
    </p:spTree>
    <p:extLst>
      <p:ext uri="{BB962C8B-B14F-4D97-AF65-F5344CB8AC3E}">
        <p14:creationId xmlns:p14="http://schemas.microsoft.com/office/powerpoint/2010/main" val="1664536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15E4CA-DBD9-9B41-A92B-70A442116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7618" y="806192"/>
            <a:ext cx="8825658" cy="2677648"/>
          </a:xfrm>
        </p:spPr>
        <p:txBody>
          <a:bodyPr/>
          <a:lstStyle/>
          <a:p>
            <a:r>
              <a:rPr lang="en-US" dirty="0"/>
              <a:t>Questions and Comments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221B13F-BEE4-DB43-B359-2FB56FC41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7948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33f2bf-1bd0-4cf4-a666-e5f6a9bd124e">
      <Terms xmlns="http://schemas.microsoft.com/office/infopath/2007/PartnerControls"/>
    </lcf76f155ced4ddcb4097134ff3c332f>
    <TaxCatchAll xmlns="7f1d0dbd-26d8-49aa-bfab-3867c953259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0EF4A69B866C49AB3412588C12135C" ma:contentTypeVersion="16" ma:contentTypeDescription="Create a new document." ma:contentTypeScope="" ma:versionID="20e0a4dda64aabdd4d0e55804f3fa5c3">
  <xsd:schema xmlns:xsd="http://www.w3.org/2001/XMLSchema" xmlns:xs="http://www.w3.org/2001/XMLSchema" xmlns:p="http://schemas.microsoft.com/office/2006/metadata/properties" xmlns:ns2="9733f2bf-1bd0-4cf4-a666-e5f6a9bd124e" xmlns:ns3="e5d07d5d-d668-41be-b658-29433e157016" xmlns:ns4="7f1d0dbd-26d8-49aa-bfab-3867c9532597" targetNamespace="http://schemas.microsoft.com/office/2006/metadata/properties" ma:root="true" ma:fieldsID="6d1481170e9d2e3753a36e51c1320995" ns2:_="" ns3:_="" ns4:_="">
    <xsd:import namespace="9733f2bf-1bd0-4cf4-a666-e5f6a9bd124e"/>
    <xsd:import namespace="e5d07d5d-d668-41be-b658-29433e157016"/>
    <xsd:import namespace="7f1d0dbd-26d8-49aa-bfab-3867c95325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3f2bf-1bd0-4cf4-a666-e5f6a9bd12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d3e2ab2-54b6-408d-b62f-bb0ef9f9b8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d07d5d-d668-41be-b658-29433e15701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1d0dbd-26d8-49aa-bfab-3867c9532597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4b41f994-3d44-4e6d-b483-7d550eef26a4}" ma:internalName="TaxCatchAll" ma:showField="CatchAllData" ma:web="7f1d0dbd-26d8-49aa-bfab-3867c95325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C5302F-76C0-4336-84F4-D111726E425E}">
  <ds:schemaRefs>
    <ds:schemaRef ds:uri="http://schemas.microsoft.com/office/2006/metadata/properties"/>
    <ds:schemaRef ds:uri="http://schemas.microsoft.com/office/infopath/2007/PartnerControls"/>
    <ds:schemaRef ds:uri="9733f2bf-1bd0-4cf4-a666-e5f6a9bd124e"/>
    <ds:schemaRef ds:uri="7f1d0dbd-26d8-49aa-bfab-3867c9532597"/>
  </ds:schemaRefs>
</ds:datastoreItem>
</file>

<file path=customXml/itemProps2.xml><?xml version="1.0" encoding="utf-8"?>
<ds:datastoreItem xmlns:ds="http://schemas.openxmlformats.org/officeDocument/2006/customXml" ds:itemID="{82909984-7FA4-43AE-A574-C9209ED72A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33f2bf-1bd0-4cf4-a666-e5f6a9bd124e"/>
    <ds:schemaRef ds:uri="e5d07d5d-d668-41be-b658-29433e157016"/>
    <ds:schemaRef ds:uri="7f1d0dbd-26d8-49aa-bfab-3867c95325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E3C08B-8C3A-4A7A-BCED-A1ED3EFD86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{4660730F-5731-ED4B-8A92-E36FFB9BA681}tf10001076</Template>
  <TotalTime>488</TotalTime>
  <Words>617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 Boardroom</vt:lpstr>
      <vt:lpstr>AHBC Update To The Select Board</vt:lpstr>
      <vt:lpstr>Tonight’s Presentation</vt:lpstr>
      <vt:lpstr>AHBC Logistics</vt:lpstr>
      <vt:lpstr>DPW Base Bid  Plan View</vt:lpstr>
      <vt:lpstr>DPW Base Bid Rendering</vt:lpstr>
      <vt:lpstr> Key Updates Since Last Presentation </vt:lpstr>
      <vt:lpstr>Select Board &amp; AHBC Approved Design and Bid Document  </vt:lpstr>
      <vt:lpstr>Committee’s Next Actions </vt:lpstr>
      <vt:lpstr>Questions and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Girard-Irwin</dc:creator>
  <cp:lastModifiedBy>Kevin Becica</cp:lastModifiedBy>
  <cp:revision>23</cp:revision>
  <cp:lastPrinted>2025-08-06T18:34:52Z</cp:lastPrinted>
  <dcterms:created xsi:type="dcterms:W3CDTF">2025-08-06T13:00:08Z</dcterms:created>
  <dcterms:modified xsi:type="dcterms:W3CDTF">2025-10-27T17:35:38Z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0x010100600EF4A69B866C49AB3412588C12135C</vt:lpwstr>
  </property>
  <property fmtid="{D5CDD505-2E9C-101B-9397-08002B2CF9AE}" pid="3" name="MediaServiceImageTags">
    <vt:lpwstr/>
  </property>
</Properties>
</file>