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4"/>
    <p:sldMasterId id="2147483860" r:id="rId5"/>
    <p:sldMasterId id="2147483889" r:id="rId6"/>
  </p:sldMasterIdLst>
  <p:notesMasterIdLst>
    <p:notesMasterId r:id="rId14"/>
  </p:notesMasterIdLst>
  <p:handoutMasterIdLst>
    <p:handoutMasterId r:id="rId15"/>
  </p:handoutMasterIdLst>
  <p:sldIdLst>
    <p:sldId id="1734" r:id="rId7"/>
    <p:sldId id="3490" r:id="rId8"/>
    <p:sldId id="3503" r:id="rId9"/>
    <p:sldId id="3504" r:id="rId10"/>
    <p:sldId id="3505" r:id="rId11"/>
    <p:sldId id="3506" r:id="rId12"/>
    <p:sldId id="3507" r:id="rId13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" id="{507B895C-9D74-4976-8F5A-0D3FFD0C9B88}">
          <p14:sldIdLst>
            <p14:sldId id="1734"/>
            <p14:sldId id="3490"/>
            <p14:sldId id="3503"/>
            <p14:sldId id="3504"/>
            <p14:sldId id="3505"/>
            <p14:sldId id="3506"/>
            <p14:sldId id="350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296705-5A00-2440-416B-101D55C0851C}" name="Kearney, Steve" initials="SK" userId="S::steve.kearney@stantec.com::ccc5255d-fa9b-40b9-92b8-95d46428ba9b" providerId="AD"/>
  <p188:author id="{DC52CA36-B8E4-8024-3DB2-C88309055CC3}" name="Wittet, Alanna" initials="AW" userId="S::Alanna.Wittet@stantec.com::d7a2dfe2-e44f-413f-93c8-89e3c6116116" providerId="AD"/>
  <p188:author id="{6747883E-58EF-47DE-1C8D-7B5620BCA355}" name="Petersen, Sharon" initials="SP" userId="S::Sharon.Petersen@stantec.com::caac3d81-597f-4696-ba24-f631722a26a4" providerId="AD"/>
  <p188:author id="{93CC2359-0BF6-C754-8CA9-C794EF4E3563}" name="Wittet, Alanna" initials="WA" userId="S::alanna.wittet@stantec.com::d7a2dfe2-e44f-413f-93c8-89e3c6116116" providerId="AD"/>
  <p188:author id="{48D1C45D-77A4-D541-6F1A-6E06C5957BE7}" name="Rutherford, Alana" initials="RA" userId="S::alana.rutherford@stantec.com::9acaa643-b1a4-48e9-8b9e-c56e3a3aca1e" providerId="AD"/>
  <p188:author id="{43EC4073-9288-3FCC-EC52-C128C6E758A3}" name="Dowling, Timothy" initials="TD" userId="S::Timothy.Dowling@stantec.com::b94e9dc2-c175-454e-a7e4-6196f62d0f5d" providerId="AD"/>
  <p188:author id="{EDF2CF8B-9FA5-CC2E-24C4-E296AD4A2BDF}" name="Lotz, Erica" initials="EL" userId="S::erica.lotz@stantec.com::d0c8f574-94bf-4e57-95c3-cb523a7d2eff" providerId="AD"/>
  <p188:author id="{152DC193-4B86-AD3E-07D8-CCDC3C23F1D0}" name="Clark, Michael" initials="MC" userId="S::Michael.Clark2@stantec.com::08f3d117-1e74-4e3e-a744-11309719b8fe" providerId="AD"/>
  <p188:author id="{C151D9FF-42C7-31F8-C47A-EFA859A655BA}" name="Gordon, Noah" initials="NG" userId="S::Noah.Gordon@stantec.com::1b9f2635-1018-492b-9e2a-3c1cfdf0a93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dman, Andrew" initials="WA" lastIdx="1" clrIdx="0">
    <p:extLst>
      <p:ext uri="{19B8F6BF-5375-455C-9EA6-DF929625EA0E}">
        <p15:presenceInfo xmlns:p15="http://schemas.microsoft.com/office/powerpoint/2012/main" userId="S::Andrew.Wedman@stantec.com::a4500bbe-6dea-4781-b385-e92dbec2d2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816"/>
    <a:srgbClr val="B540B6"/>
    <a:srgbClr val="693C81"/>
    <a:srgbClr val="18ED1A"/>
    <a:srgbClr val="C4F3E2"/>
    <a:srgbClr val="E2DDDB"/>
    <a:srgbClr val="2A73D9"/>
    <a:srgbClr val="EBEAE8"/>
    <a:srgbClr val="C9C4BD"/>
    <a:srgbClr val="F8C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4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51621-690C-4A3F-89DF-A63F9F01156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FA5A-5B3A-4636-8971-52344041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362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>
        <p15:guide id="1" orient="horz" pos="2929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7A200-BCBE-4E38-8F30-4AEB6F9D0565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5C21F-68E8-4A22-BBF5-9CD63F183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38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2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790B3-E432-2146-9E44-B2CA842C2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-2514598" y="3276603"/>
            <a:ext cx="5638802" cy="3047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Aquidneck Island and Naval Station Newport Compatible Use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9FB45C22-9328-D37F-472C-4A36291F6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400799"/>
            <a:ext cx="304799" cy="30480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>
                <a:solidFill>
                  <a:srgbClr val="222222"/>
                </a:solidFill>
              </a:defRPr>
            </a:lvl1pPr>
          </a:lstStyle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CD0320-E9B4-B41D-199C-84695CCB6CA9}"/>
              </a:ext>
            </a:extLst>
          </p:cNvPr>
          <p:cNvCxnSpPr>
            <a:cxnSpLocks/>
          </p:cNvCxnSpPr>
          <p:nvPr userDrawn="1"/>
        </p:nvCxnSpPr>
        <p:spPr>
          <a:xfrm>
            <a:off x="609600" y="152400"/>
            <a:ext cx="0" cy="6553200"/>
          </a:xfrm>
          <a:prstGeom prst="line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1D80E12-D509-85C2-DFF8-148298F151F3}"/>
              </a:ext>
            </a:extLst>
          </p:cNvPr>
          <p:cNvCxnSpPr/>
          <p:nvPr userDrawn="1"/>
        </p:nvCxnSpPr>
        <p:spPr>
          <a:xfrm>
            <a:off x="11582400" y="152396"/>
            <a:ext cx="0" cy="65532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6F24BE-90CB-326A-6718-F7D29934801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05367"/>
            <a:ext cx="10972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799947-17A7-7E1A-4448-1EC3824EF058}"/>
              </a:ext>
            </a:extLst>
          </p:cNvPr>
          <p:cNvCxnSpPr>
            <a:cxnSpLocks/>
          </p:cNvCxnSpPr>
          <p:nvPr userDrawn="1"/>
        </p:nvCxnSpPr>
        <p:spPr>
          <a:xfrm>
            <a:off x="609600" y="6248400"/>
            <a:ext cx="10972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55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D5B24BC-8240-6CBA-51B7-9A63042D7633}"/>
              </a:ext>
            </a:extLst>
          </p:cNvPr>
          <p:cNvCxnSpPr/>
          <p:nvPr userDrawn="1"/>
        </p:nvCxnSpPr>
        <p:spPr>
          <a:xfrm>
            <a:off x="609600" y="152396"/>
            <a:ext cx="0" cy="65532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E95338C1-1F1C-86F9-D41C-D0CCD62A2C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2000" y="152400"/>
            <a:ext cx="11277599" cy="6553200"/>
          </a:xfrm>
          <a:prstGeom prst="roundRect">
            <a:avLst>
              <a:gd name="adj" fmla="val 1408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48940A3-F7CC-DD3A-2873-96B6DE3C97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-2514598" y="3276604"/>
            <a:ext cx="5638800" cy="304796"/>
          </a:xfrm>
        </p:spPr>
        <p:txBody>
          <a:bodyPr anchor="ctr"/>
          <a:lstStyle>
            <a:lvl1pPr algn="ctr">
              <a:defRPr sz="700"/>
            </a:lvl1pPr>
          </a:lstStyle>
          <a:p>
            <a:r>
              <a:rPr lang="en-US"/>
              <a:t>Aquidneck Island and Naval Station Newport Compatible Use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4A3363-916D-3CB2-649A-CE5E73EDC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400799"/>
            <a:ext cx="304799" cy="30480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>
                <a:solidFill>
                  <a:srgbClr val="222222"/>
                </a:solidFill>
              </a:defRPr>
            </a:lvl1pPr>
          </a:lstStyle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1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790B3-E432-2146-9E44-B2CA842C2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-2514598" y="3276603"/>
            <a:ext cx="5638802" cy="3047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Aquidneck Island and Naval Station Newport Compatible Use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0CB1D7-FC38-FA5F-3033-FF7AF2F81263}"/>
              </a:ext>
            </a:extLst>
          </p:cNvPr>
          <p:cNvCxnSpPr>
            <a:cxnSpLocks/>
          </p:cNvCxnSpPr>
          <p:nvPr userDrawn="1"/>
        </p:nvCxnSpPr>
        <p:spPr>
          <a:xfrm>
            <a:off x="609600" y="152400"/>
            <a:ext cx="0" cy="6553200"/>
          </a:xfrm>
          <a:prstGeom prst="line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1439D3D-45AE-4FB0-1FD2-84D43B6FB5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2" y="2281766"/>
            <a:ext cx="4876796" cy="3509434"/>
          </a:xfrm>
        </p:spPr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9FB45C22-9328-D37F-472C-4A36291F6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400799"/>
            <a:ext cx="304799" cy="30480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>
                <a:solidFill>
                  <a:srgbClr val="222222"/>
                </a:solidFill>
              </a:defRPr>
            </a:lvl1pPr>
          </a:lstStyle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23454E40-99A0-E263-2EF9-86ED8CB614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401" y="2281766"/>
            <a:ext cx="4876799" cy="3509434"/>
          </a:xfrm>
        </p:spPr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FF5B9-5319-C10F-185B-48582DC6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2" y="848359"/>
            <a:ext cx="10058398" cy="82804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2475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7379E0-E2F0-CADB-1080-9EAF455F1DA7}"/>
              </a:ext>
            </a:extLst>
          </p:cNvPr>
          <p:cNvCxnSpPr>
            <a:cxnSpLocks/>
          </p:cNvCxnSpPr>
          <p:nvPr userDrawn="1"/>
        </p:nvCxnSpPr>
        <p:spPr>
          <a:xfrm>
            <a:off x="5548312" y="605367"/>
            <a:ext cx="603408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1EF08D-C0BF-C167-C4CF-AD34EA1CB6A3}"/>
              </a:ext>
            </a:extLst>
          </p:cNvPr>
          <p:cNvCxnSpPr>
            <a:cxnSpLocks/>
          </p:cNvCxnSpPr>
          <p:nvPr userDrawn="1"/>
        </p:nvCxnSpPr>
        <p:spPr>
          <a:xfrm>
            <a:off x="5548312" y="6248400"/>
            <a:ext cx="6034088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F0D56A2-6DE2-7C41-0472-06D8A7E10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2620" y="152400"/>
            <a:ext cx="5435987" cy="300567"/>
          </a:xfrm>
        </p:spPr>
        <p:txBody>
          <a:bodyPr numCol="1"/>
          <a:lstStyle>
            <a:lvl1pPr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47DDA1-3DA2-2547-7B35-3E52E4616539}"/>
              </a:ext>
            </a:extLst>
          </p:cNvPr>
          <p:cNvCxnSpPr/>
          <p:nvPr userDrawn="1"/>
        </p:nvCxnSpPr>
        <p:spPr>
          <a:xfrm>
            <a:off x="609600" y="152400"/>
            <a:ext cx="0" cy="65532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01CD321-467A-1BB4-7CD5-AE8A51C120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2002" y="152400"/>
            <a:ext cx="4638672" cy="6553200"/>
          </a:xfrm>
          <a:prstGeom prst="roundRect">
            <a:avLst>
              <a:gd name="adj" fmla="val 1408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D258C7-A349-4C50-6826-5509CBCBC68F}"/>
              </a:ext>
            </a:extLst>
          </p:cNvPr>
          <p:cNvCxnSpPr/>
          <p:nvPr userDrawn="1"/>
        </p:nvCxnSpPr>
        <p:spPr>
          <a:xfrm>
            <a:off x="5554663" y="152396"/>
            <a:ext cx="0" cy="65532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B76FC6-5AB3-586D-4FAE-62E952DA81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7499" y="2281766"/>
            <a:ext cx="5431471" cy="3509434"/>
          </a:xfrm>
        </p:spPr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200"/>
            </a:lvl1pPr>
            <a:lvl2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200"/>
            </a:lvl4pPr>
            <a:lvl5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85539E8-3BBF-AAE5-1E65-E20909AD36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-2514598" y="3276604"/>
            <a:ext cx="5638800" cy="304796"/>
          </a:xfrm>
        </p:spPr>
        <p:txBody>
          <a:bodyPr anchor="ctr"/>
          <a:lstStyle>
            <a:lvl1pPr algn="ctr">
              <a:defRPr sz="700"/>
            </a:lvl1pPr>
          </a:lstStyle>
          <a:p>
            <a:r>
              <a:rPr lang="en-US"/>
              <a:t>Aquidneck Island and Naval Station Newport Compatible Use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848E79A5-5BCC-3942-5B4D-20F46AD5E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400799"/>
            <a:ext cx="304799" cy="30480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>
                <a:solidFill>
                  <a:srgbClr val="222222"/>
                </a:solidFill>
              </a:defRPr>
            </a:lvl1pPr>
          </a:lstStyle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E7CC7F-9642-7927-8032-88AD95A7D0B0}"/>
              </a:ext>
            </a:extLst>
          </p:cNvPr>
          <p:cNvCxnSpPr>
            <a:cxnSpLocks/>
          </p:cNvCxnSpPr>
          <p:nvPr userDrawn="1"/>
        </p:nvCxnSpPr>
        <p:spPr>
          <a:xfrm>
            <a:off x="5554663" y="1828798"/>
            <a:ext cx="602773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1EA9CD-CB29-4028-2F31-DF73709FE1D2}"/>
              </a:ext>
            </a:extLst>
          </p:cNvPr>
          <p:cNvCxnSpPr/>
          <p:nvPr userDrawn="1"/>
        </p:nvCxnSpPr>
        <p:spPr>
          <a:xfrm>
            <a:off x="11582400" y="152396"/>
            <a:ext cx="0" cy="65532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0A2773-4AFC-A8CB-590E-A5B954916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619" y="848360"/>
            <a:ext cx="5435985" cy="82804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684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FFF64-8CC0-6BE4-E825-E19570548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066800"/>
            <a:ext cx="7423150" cy="3514298"/>
          </a:xfrm>
        </p:spPr>
        <p:txBody>
          <a:bodyPr anchor="b"/>
          <a:lstStyle>
            <a:lvl1pPr>
              <a:lnSpc>
                <a:spcPct val="80000"/>
              </a:lnSpc>
              <a:defRPr sz="3600" b="0" i="1" spc="-60" baseline="0"/>
            </a:lvl1pPr>
          </a:lstStyle>
          <a:p>
            <a:r>
              <a:rPr lang="en-US"/>
              <a:t>“Insert Quote”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7379E0-E2F0-CADB-1080-9EAF455F1DA7}"/>
              </a:ext>
            </a:extLst>
          </p:cNvPr>
          <p:cNvCxnSpPr>
            <a:cxnSpLocks/>
          </p:cNvCxnSpPr>
          <p:nvPr userDrawn="1"/>
        </p:nvCxnSpPr>
        <p:spPr>
          <a:xfrm>
            <a:off x="609600" y="605367"/>
            <a:ext cx="10972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1EF08D-C0BF-C167-C4CF-AD34EA1CB6A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248400"/>
            <a:ext cx="10972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F0D56A2-6DE2-7C41-0472-06D8A7E10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0" y="6405033"/>
            <a:ext cx="2790825" cy="300567"/>
          </a:xfrm>
        </p:spPr>
        <p:txBody>
          <a:bodyPr numCol="1" anchor="b"/>
          <a:lstStyle>
            <a:lvl1pPr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47DDA1-3DA2-2547-7B35-3E52E4616539}"/>
              </a:ext>
            </a:extLst>
          </p:cNvPr>
          <p:cNvCxnSpPr/>
          <p:nvPr userDrawn="1"/>
        </p:nvCxnSpPr>
        <p:spPr>
          <a:xfrm>
            <a:off x="609600" y="152400"/>
            <a:ext cx="0" cy="65532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D258C7-A349-4C50-6826-5509CBCBC68F}"/>
              </a:ext>
            </a:extLst>
          </p:cNvPr>
          <p:cNvCxnSpPr/>
          <p:nvPr userDrawn="1"/>
        </p:nvCxnSpPr>
        <p:spPr>
          <a:xfrm>
            <a:off x="11582400" y="152396"/>
            <a:ext cx="0" cy="65532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B76FC6-5AB3-586D-4FAE-62E952DA81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6801" y="4881350"/>
            <a:ext cx="7423150" cy="909850"/>
          </a:xfrm>
        </p:spPr>
        <p:txBody>
          <a:bodyPr/>
          <a:lstStyle>
            <a:lvl1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 b="1"/>
            </a:lvl1pPr>
            <a:lvl2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Name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816985C-5A0F-6B6F-51D7-692E9D8FFD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-2514598" y="3276604"/>
            <a:ext cx="5638800" cy="304796"/>
          </a:xfrm>
        </p:spPr>
        <p:txBody>
          <a:bodyPr anchor="ctr"/>
          <a:lstStyle>
            <a:lvl1pPr algn="ctr">
              <a:defRPr sz="700"/>
            </a:lvl1pPr>
          </a:lstStyle>
          <a:p>
            <a:r>
              <a:rPr lang="en-US"/>
              <a:t>Aquidneck Island and Naval Station Newport Compatible Use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BD7DD00D-5973-33CF-2FAC-B04084E3C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400799"/>
            <a:ext cx="304799" cy="30480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>
                <a:solidFill>
                  <a:srgbClr val="222222"/>
                </a:solidFill>
              </a:defRPr>
            </a:lvl1pPr>
          </a:lstStyle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90BD574-52F4-FFD6-6262-9355C50859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91575" y="1066801"/>
            <a:ext cx="2638425" cy="35142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45788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7379E0-E2F0-CADB-1080-9EAF455F1DA7}"/>
              </a:ext>
            </a:extLst>
          </p:cNvPr>
          <p:cNvCxnSpPr>
            <a:cxnSpLocks/>
          </p:cNvCxnSpPr>
          <p:nvPr userDrawn="1"/>
        </p:nvCxnSpPr>
        <p:spPr>
          <a:xfrm>
            <a:off x="609600" y="605367"/>
            <a:ext cx="10972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1EF08D-C0BF-C167-C4CF-AD34EA1CB6A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248400"/>
            <a:ext cx="10972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F0D56A2-6DE2-7C41-0472-06D8A7E101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0" y="6405033"/>
            <a:ext cx="2790825" cy="300567"/>
          </a:xfrm>
        </p:spPr>
        <p:txBody>
          <a:bodyPr numCol="1" anchor="b"/>
          <a:lstStyle>
            <a:lvl1pPr>
              <a:defRPr sz="1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47DDA1-3DA2-2547-7B35-3E52E4616539}"/>
              </a:ext>
            </a:extLst>
          </p:cNvPr>
          <p:cNvCxnSpPr/>
          <p:nvPr userDrawn="1"/>
        </p:nvCxnSpPr>
        <p:spPr>
          <a:xfrm>
            <a:off x="609600" y="152400"/>
            <a:ext cx="0" cy="65532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D258C7-A349-4C50-6826-5509CBCBC68F}"/>
              </a:ext>
            </a:extLst>
          </p:cNvPr>
          <p:cNvCxnSpPr/>
          <p:nvPr userDrawn="1"/>
        </p:nvCxnSpPr>
        <p:spPr>
          <a:xfrm>
            <a:off x="11582400" y="152396"/>
            <a:ext cx="0" cy="65532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816985C-5A0F-6B6F-51D7-692E9D8FFD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-2514598" y="3276604"/>
            <a:ext cx="5638800" cy="304796"/>
          </a:xfrm>
        </p:spPr>
        <p:txBody>
          <a:bodyPr anchor="ctr"/>
          <a:lstStyle>
            <a:lvl1pPr algn="ctr">
              <a:defRPr sz="700"/>
            </a:lvl1pPr>
          </a:lstStyle>
          <a:p>
            <a:r>
              <a:rPr lang="en-US"/>
              <a:t>Aquidneck Island and Naval Station Newport Compatible Use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BD7DD00D-5973-33CF-2FAC-B04084E3C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400799"/>
            <a:ext cx="304799" cy="30480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>
                <a:solidFill>
                  <a:srgbClr val="222222"/>
                </a:solidFill>
              </a:defRPr>
            </a:lvl1pPr>
          </a:lstStyle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F6D36281-CF56-56C0-875C-D1B0308C2CFB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066800" y="1981200"/>
            <a:ext cx="10058402" cy="4110038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5FF8C-01A9-9ABE-9A3A-B11FCBF7F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82" y="848360"/>
            <a:ext cx="10056020" cy="82804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06465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0BCD1-0396-48FB-A209-93CA0880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774E5-FB3E-45E9-AE1F-DC3B77658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0A53A-F473-4DB4-A12A-92C5F8A38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47BF-6FEC-40DB-8C59-1C6C6A94DFF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32030-F472-4BC6-B533-DE636959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PNSY JLUS Study – DRAFT Working Group Presentation 5/11/19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0881A-97D6-48D3-B404-FAB374D4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847B-781C-465E-B6A2-526D63592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50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F9AD9E-60C6-4056-AB41-F324343DC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47BF-6FEC-40DB-8C59-1C6C6A94DFF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1F33D-5814-480B-A646-197C9D83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PNSY JLUS Study – DRAFT Working Group Presentation 5/11/19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F4053-282C-49F4-83A8-57EC36DD9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847B-781C-465E-B6A2-526D63592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03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F70C79-637F-4760-ACDB-43C1899E09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6800" y="1066800"/>
            <a:ext cx="10058400" cy="60960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2AA7CD3-E7C2-434B-B086-C833FADB9B38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1066800" y="2019300"/>
            <a:ext cx="10058400" cy="4381499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7E254-43C2-4D84-9AC8-D002E64438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235FD-5740-4698-A973-15FFE71BF51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97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4819F9F-529B-4688-96BD-B28728F58A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22" y="1066800"/>
            <a:ext cx="11277579" cy="35274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9099E08-5F7F-4492-82F6-DC32A1B691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4733925"/>
            <a:ext cx="10058400" cy="1381125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29CDFEF-37F5-4879-9359-3206013493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0" y="6210300"/>
            <a:ext cx="10058400" cy="190500"/>
          </a:xfrm>
        </p:spPr>
        <p:txBody>
          <a:bodyPr lIns="0" tIns="0" rIns="0" bIns="0"/>
          <a:lstStyle>
            <a:lvl1pPr>
              <a:defRPr sz="1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115B0-BD3E-41BE-B840-AA2EA0A4F67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38526-5221-4A3C-9F61-E822E3595F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97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947738"/>
          </a:xfrm>
          <a:custGeom>
            <a:avLst/>
            <a:gdLst/>
            <a:ahLst/>
            <a:cxnLst/>
            <a:rect l="l" t="t" r="r" b="b"/>
            <a:pathLst>
              <a:path w="15544800" h="1390015">
                <a:moveTo>
                  <a:pt x="15544800" y="0"/>
                </a:moveTo>
                <a:lnTo>
                  <a:pt x="0" y="0"/>
                </a:lnTo>
                <a:lnTo>
                  <a:pt x="0" y="1389888"/>
                </a:lnTo>
                <a:lnTo>
                  <a:pt x="15544800" y="1389888"/>
                </a:lnTo>
                <a:lnTo>
                  <a:pt x="15544800" y="0"/>
                </a:lnTo>
                <a:close/>
              </a:path>
            </a:pathLst>
          </a:custGeom>
          <a:solidFill>
            <a:srgbClr val="212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4" b="1" i="0">
                <a:solidFill>
                  <a:schemeClr val="bg1"/>
                </a:solidFill>
                <a:latin typeface="ITC Avant Garde Pro Md"/>
                <a:cs typeface="ITC Avant Garde Pro M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975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53F6CE-405A-363E-4B5B-DFF828C811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Aquidneck Island and Naval Station Newport Compatible Use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698D72A-059C-497D-87CC-094325C496FB}"/>
              </a:ext>
            </a:extLst>
          </p:cNvPr>
          <p:cNvCxnSpPr>
            <a:cxnSpLocks/>
          </p:cNvCxnSpPr>
          <p:nvPr userDrawn="1"/>
        </p:nvCxnSpPr>
        <p:spPr>
          <a:xfrm>
            <a:off x="152400" y="605367"/>
            <a:ext cx="11887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2A2D8A-E506-C9AD-3C1D-ADDB3C4BDF78}"/>
              </a:ext>
            </a:extLst>
          </p:cNvPr>
          <p:cNvCxnSpPr>
            <a:cxnSpLocks/>
          </p:cNvCxnSpPr>
          <p:nvPr userDrawn="1"/>
        </p:nvCxnSpPr>
        <p:spPr>
          <a:xfrm>
            <a:off x="152400" y="6248400"/>
            <a:ext cx="118872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180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4" b="1" i="0">
                <a:solidFill>
                  <a:schemeClr val="bg1"/>
                </a:solidFill>
                <a:latin typeface="ITC Avant Garde Pro Md"/>
                <a:cs typeface="ITC Avant Garde Pro M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2883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7799139-4D90-4D40-9D43-237DFBA917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0" y="1066800"/>
            <a:ext cx="10668000" cy="60960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562EC-2232-4819-8DD7-E4FFD4016C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6800" y="2085975"/>
            <a:ext cx="10668000" cy="4314825"/>
          </a:xfrm>
        </p:spPr>
        <p:txBody>
          <a:bodyPr lIns="0" tIns="0" rIns="0" bIns="0" numCol="2" spcCol="457200"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97E9C9-0696-4232-90E4-E258852AA6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Military Installation Resilience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69DE3-885B-4988-A4AE-0810047E6D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67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5AE04E-58A7-45E7-9A32-4B322D7B90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0AA10C-2C1D-4B6A-8EAD-4749F012CF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1" y="0"/>
            <a:ext cx="533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F70C79-637F-4760-ACDB-43C1899E09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8400" y="1066801"/>
            <a:ext cx="5486399" cy="1123950"/>
          </a:xfrm>
        </p:spPr>
        <p:txBody>
          <a:bodyPr lIns="0" tIns="0" rIns="0" bIns="0"/>
          <a:lstStyle>
            <a:lvl1pPr>
              <a:spcBef>
                <a:spcPts val="0"/>
              </a:spcBef>
              <a:defRPr sz="3600" b="1">
                <a:latin typeface="+mj-lt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BBFBA15-DAE3-477C-BCA1-A76D620C8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400" y="2552701"/>
            <a:ext cx="5486400" cy="3848100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1CBBCD-564F-43A8-B4A5-0C849D3C7B4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Military Installation Resilience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00B8B-DBC8-40B3-9014-4AA628726D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44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8535-1FC5-4ADA-9E0A-71BB737FE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3E60CE-3EB0-448F-9979-3B37E3AC1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5F689-C70A-45C9-B501-423C1C3B4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447BF-6FEC-40DB-8C59-1C6C6A94DFF4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46E24-2BE6-4A45-82CE-9402C6718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84030" y="6356350"/>
            <a:ext cx="4417423" cy="3651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PNSY JLUS Study – DRAFT Working Group Presentation 5/11/19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F67F5-FBFE-4D84-A1DE-5C5722B0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847B-781C-465E-B6A2-526D63592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7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808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343CE746-A052-0628-6DDF-791B4A2215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" y="1371600"/>
            <a:ext cx="11277602" cy="4114799"/>
          </a:xfrm>
          <a:prstGeom prst="roundRect">
            <a:avLst>
              <a:gd name="adj" fmla="val 1378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FFF64-8CC0-6BE4-E825-E1957054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934" y="152400"/>
            <a:ext cx="11267814" cy="914400"/>
          </a:xfrm>
        </p:spPr>
        <p:txBody>
          <a:bodyPr anchor="b"/>
          <a:lstStyle>
            <a:lvl1pPr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7379E0-E2F0-CADB-1080-9EAF455F1DA7}"/>
              </a:ext>
            </a:extLst>
          </p:cNvPr>
          <p:cNvCxnSpPr>
            <a:cxnSpLocks/>
          </p:cNvCxnSpPr>
          <p:nvPr userDrawn="1"/>
        </p:nvCxnSpPr>
        <p:spPr>
          <a:xfrm>
            <a:off x="457200" y="1219200"/>
            <a:ext cx="1127760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84AFA7-86A6-D7EA-73A2-27E26B0C47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791575" y="6096000"/>
            <a:ext cx="2943225" cy="304796"/>
          </a:xfrm>
        </p:spPr>
        <p:txBody>
          <a:bodyPr anchor="ctr"/>
          <a:lstStyle>
            <a:lvl1pPr>
              <a:defRPr sz="700"/>
            </a:lvl1pPr>
          </a:lstStyle>
          <a:p>
            <a:r>
              <a:rPr lang="en-US"/>
              <a:t>Aquidneck Island and Naval Station Newport Compatible Use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2BE119C-2531-7C7A-876D-74C73AF80570}"/>
              </a:ext>
            </a:extLst>
          </p:cNvPr>
          <p:cNvCxnSpPr>
            <a:cxnSpLocks/>
          </p:cNvCxnSpPr>
          <p:nvPr userDrawn="1"/>
        </p:nvCxnSpPr>
        <p:spPr>
          <a:xfrm>
            <a:off x="457199" y="5638800"/>
            <a:ext cx="1127760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9C32EECC-53D0-4315-25E4-773E231F2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001" y="6038827"/>
            <a:ext cx="1463199" cy="41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624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343CE746-A052-0628-6DDF-791B4A2215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0713" y="152400"/>
            <a:ext cx="6338888" cy="6553200"/>
          </a:xfrm>
          <a:prstGeom prst="roundRect">
            <a:avLst>
              <a:gd name="adj" fmla="val 1378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FFF64-8CC0-6BE4-E825-E1957054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0"/>
            <a:ext cx="4943475" cy="4724399"/>
          </a:xfrm>
        </p:spPr>
        <p:txBody>
          <a:bodyPr anchor="b"/>
          <a:lstStyle>
            <a:lvl1pPr>
              <a:lnSpc>
                <a:spcPct val="90000"/>
              </a:lnSpc>
              <a:defRPr sz="6000" spc="-6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DE5085-8D34-82E5-4E3E-EAC686816320}"/>
              </a:ext>
            </a:extLst>
          </p:cNvPr>
          <p:cNvCxnSpPr>
            <a:cxnSpLocks/>
          </p:cNvCxnSpPr>
          <p:nvPr userDrawn="1"/>
        </p:nvCxnSpPr>
        <p:spPr>
          <a:xfrm>
            <a:off x="457199" y="1219200"/>
            <a:ext cx="494347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599BA51-2A26-8A28-671D-701ABE2E95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7199" y="6400800"/>
            <a:ext cx="4943475" cy="304796"/>
          </a:xfrm>
        </p:spPr>
        <p:txBody>
          <a:bodyPr/>
          <a:lstStyle>
            <a:lvl1pPr>
              <a:defRPr sz="700"/>
            </a:lvl1pPr>
          </a:lstStyle>
          <a:p>
            <a:r>
              <a:rPr lang="en-US"/>
              <a:t>Aquidneck Island and Naval Station Newport Compatible Use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65CA5B1-ADA8-1E0B-7C4D-4E8D5D1540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6249987"/>
            <a:ext cx="494347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ADC3F8DF-DE29-6FF2-016F-0DF26BD3F4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001" y="434468"/>
            <a:ext cx="1463199" cy="41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56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D5B24BC-8240-6CBA-51B7-9A63042D7633}"/>
              </a:ext>
            </a:extLst>
          </p:cNvPr>
          <p:cNvCxnSpPr/>
          <p:nvPr userDrawn="1"/>
        </p:nvCxnSpPr>
        <p:spPr>
          <a:xfrm>
            <a:off x="609600" y="152396"/>
            <a:ext cx="0" cy="65532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E95338C1-1F1C-86F9-D41C-D0CCD62A2C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2000" y="152400"/>
            <a:ext cx="11277599" cy="6553200"/>
          </a:xfrm>
          <a:prstGeom prst="roundRect">
            <a:avLst>
              <a:gd name="adj" fmla="val 1408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48940A3-F7CC-DD3A-2873-96B6DE3C97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-2514598" y="3276604"/>
            <a:ext cx="5638800" cy="304796"/>
          </a:xfrm>
        </p:spPr>
        <p:txBody>
          <a:bodyPr anchor="ctr"/>
          <a:lstStyle>
            <a:lvl1pPr algn="ctr">
              <a:defRPr sz="700"/>
            </a:lvl1pPr>
          </a:lstStyle>
          <a:p>
            <a:r>
              <a:rPr lang="en-US"/>
              <a:t>Aquidneck Island and Naval Station Newport Compatible Use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4A3363-916D-3CB2-649A-CE5E73EDC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400799"/>
            <a:ext cx="304799" cy="30480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>
                <a:solidFill>
                  <a:srgbClr val="222222"/>
                </a:solidFill>
              </a:defRPr>
            </a:lvl1pPr>
          </a:lstStyle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39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 Mo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306" y="1073599"/>
            <a:ext cx="4332288" cy="480881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b="1" spc="-60" baseline="0">
                <a:solidFill>
                  <a:srgbClr val="000000"/>
                </a:solidFill>
                <a:latin typeface="Amasis MT Pro" panose="02040504050005020304" pitchFamily="18" charset="0"/>
              </a:rPr>
              <a:t>Stantec Moment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284CE0A-9C49-4F52-9650-92DB30FAB2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2397760"/>
            <a:ext cx="4332288" cy="400304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DCEF88F2-BDE8-1388-C17C-A0B3BE1A73A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0713" y="152400"/>
            <a:ext cx="6338888" cy="6400788"/>
          </a:xfrm>
          <a:prstGeom prst="roundRect">
            <a:avLst>
              <a:gd name="adj" fmla="val 1378"/>
            </a:avLst>
          </a:prstGeom>
        </p:spPr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2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iton Break -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7379E0-E2F0-CADB-1080-9EAF455F1DA7}"/>
              </a:ext>
            </a:extLst>
          </p:cNvPr>
          <p:cNvCxnSpPr>
            <a:cxnSpLocks/>
          </p:cNvCxnSpPr>
          <p:nvPr userDrawn="1"/>
        </p:nvCxnSpPr>
        <p:spPr>
          <a:xfrm>
            <a:off x="609599" y="609600"/>
            <a:ext cx="1097280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1EF08D-C0BF-C167-C4CF-AD34EA1CB6A3}"/>
              </a:ext>
            </a:extLst>
          </p:cNvPr>
          <p:cNvCxnSpPr>
            <a:cxnSpLocks/>
          </p:cNvCxnSpPr>
          <p:nvPr userDrawn="1"/>
        </p:nvCxnSpPr>
        <p:spPr>
          <a:xfrm>
            <a:off x="609599" y="6248400"/>
            <a:ext cx="1097280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E23151-A4FA-3B81-653A-7B83DD03906F}"/>
              </a:ext>
            </a:extLst>
          </p:cNvPr>
          <p:cNvCxnSpPr/>
          <p:nvPr userDrawn="1"/>
        </p:nvCxnSpPr>
        <p:spPr>
          <a:xfrm>
            <a:off x="609600" y="152400"/>
            <a:ext cx="0" cy="65532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98E330-6010-9778-6D1E-3FBB9D44C29E}"/>
              </a:ext>
            </a:extLst>
          </p:cNvPr>
          <p:cNvCxnSpPr/>
          <p:nvPr userDrawn="1"/>
        </p:nvCxnSpPr>
        <p:spPr>
          <a:xfrm>
            <a:off x="11582400" y="152400"/>
            <a:ext cx="0" cy="65532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62028432-6AB0-E306-70D4-B9FE8E7DCD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572" y="152403"/>
            <a:ext cx="304818" cy="3048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4F6F913-F49C-5661-58C6-4CCE91162CC2}"/>
              </a:ext>
            </a:extLst>
          </p:cNvPr>
          <p:cNvCxnSpPr>
            <a:cxnSpLocks/>
          </p:cNvCxnSpPr>
          <p:nvPr userDrawn="1"/>
        </p:nvCxnSpPr>
        <p:spPr>
          <a:xfrm flipV="1">
            <a:off x="2458878" y="609600"/>
            <a:ext cx="0" cy="207025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0ECBC-56F2-096D-71B3-5438DCDE5C12}"/>
              </a:ext>
            </a:extLst>
          </p:cNvPr>
          <p:cNvCxnSpPr>
            <a:cxnSpLocks/>
            <a:endCxn id="11" idx="4"/>
          </p:cNvCxnSpPr>
          <p:nvPr userDrawn="1"/>
        </p:nvCxnSpPr>
        <p:spPr>
          <a:xfrm flipV="1">
            <a:off x="2458878" y="4178142"/>
            <a:ext cx="0" cy="206263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6FBB774E-0498-6289-24FD-91844C5AEEA7}"/>
              </a:ext>
            </a:extLst>
          </p:cNvPr>
          <p:cNvSpPr txBox="1">
            <a:spLocks/>
          </p:cNvSpPr>
          <p:nvPr userDrawn="1"/>
        </p:nvSpPr>
        <p:spPr>
          <a:xfrm rot="5400000">
            <a:off x="8614409" y="3128012"/>
            <a:ext cx="6553199" cy="60198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i="0" kern="1200" spc="-5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 defTabSz="609585">
              <a:lnSpc>
                <a:spcPct val="95000"/>
              </a:lnSpc>
              <a:defRPr/>
            </a:pPr>
            <a:endParaRPr lang="en-US" sz="1600" b="1" spc="0">
              <a:solidFill>
                <a:srgbClr val="222222"/>
              </a:solidFill>
              <a:latin typeface="Amasis MT Pro" panose="020405040500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22A251-08EF-F9C7-E1C0-C1A3E153E64C}"/>
              </a:ext>
            </a:extLst>
          </p:cNvPr>
          <p:cNvSpPr/>
          <p:nvPr userDrawn="1"/>
        </p:nvSpPr>
        <p:spPr>
          <a:xfrm>
            <a:off x="1709736" y="2679858"/>
            <a:ext cx="1498284" cy="1498284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masis MT Pro" panose="02040504050005020304" pitchFamily="18" charset="0"/>
              <a:ea typeface="+mn-ea"/>
              <a:cs typeface="+mn-cs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43963F8-A9C5-D6E8-1442-3D54675D0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09425" y="2679858"/>
            <a:ext cx="1498913" cy="1629235"/>
          </a:xfrm>
        </p:spPr>
        <p:txBody>
          <a:bodyPr anchor="ctr"/>
          <a:lstStyle>
            <a:lvl1pPr algn="ctr">
              <a:defRPr sz="8000" b="1" spc="-300" baseline="0">
                <a:latin typeface="Amasis MT Pro" panose="02040504050005020304" pitchFamily="18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BB55EA4-A402-6820-2BDF-ACEC5D6FF0F4}"/>
              </a:ext>
            </a:extLst>
          </p:cNvPr>
          <p:cNvSpPr txBox="1">
            <a:spLocks/>
          </p:cNvSpPr>
          <p:nvPr userDrawn="1"/>
        </p:nvSpPr>
        <p:spPr>
          <a:xfrm rot="5400000">
            <a:off x="9533889" y="2975608"/>
            <a:ext cx="6553199" cy="60198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0" i="0" kern="1200" spc="-50" baseline="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pPr lvl="0" defTabSz="609585">
              <a:lnSpc>
                <a:spcPct val="95000"/>
              </a:lnSpc>
              <a:defRPr/>
            </a:pPr>
            <a:endParaRPr lang="en-US" sz="1600" b="1" spc="0">
              <a:solidFill>
                <a:srgbClr val="222222"/>
              </a:solidFill>
              <a:latin typeface="Amasis MT Pro" panose="020405040500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A7CCC7CC-6402-8F8D-0E62-F3FDF7406F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2514598" y="3276603"/>
            <a:ext cx="5638802" cy="304796"/>
          </a:xfrm>
          <a:prstGeom prst="rect">
            <a:avLst/>
          </a:prstGeom>
        </p:spPr>
        <p:txBody>
          <a:bodyPr anchor="ctr"/>
          <a:lstStyle>
            <a:lvl1pPr algn="ctr">
              <a:defRPr sz="700" cap="all" spc="200" baseline="0"/>
            </a:lvl1pPr>
          </a:lstStyle>
          <a:p>
            <a:r>
              <a:rPr lang="en-US"/>
              <a:t>Aquidneck Island and Naval Station Newport Compatible Use</a:t>
            </a: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D0756506-34B6-BFA4-3508-0C7D0DC5A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400799"/>
            <a:ext cx="304799" cy="30480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>
                <a:solidFill>
                  <a:srgbClr val="222222"/>
                </a:solidFill>
              </a:defRPr>
            </a:lvl1pPr>
          </a:lstStyle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81E446-4DFE-D092-6716-F88FD652B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75" y="1371601"/>
            <a:ext cx="6829424" cy="4427219"/>
          </a:xfrm>
        </p:spPr>
        <p:txBody>
          <a:bodyPr anchor="ctr"/>
          <a:lstStyle>
            <a:lvl1pPr>
              <a:spcAft>
                <a:spcPts val="300"/>
              </a:spcAft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1463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343CE746-A052-0628-6DDF-791B4A2215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0713" y="152409"/>
            <a:ext cx="6338888" cy="6553188"/>
          </a:xfrm>
          <a:prstGeom prst="roundRect">
            <a:avLst>
              <a:gd name="adj" fmla="val 1378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FFF64-8CC0-6BE4-E825-E1957054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066801"/>
            <a:ext cx="5248274" cy="4724403"/>
          </a:xfrm>
        </p:spPr>
        <p:txBody>
          <a:bodyPr anchor="t"/>
          <a:lstStyle>
            <a:lvl1pPr>
              <a:lnSpc>
                <a:spcPct val="90000"/>
              </a:lnSpc>
              <a:defRPr sz="5400" spc="-6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7379E0-E2F0-CADB-1080-9EAF455F1DA7}"/>
              </a:ext>
            </a:extLst>
          </p:cNvPr>
          <p:cNvCxnSpPr>
            <a:cxnSpLocks/>
          </p:cNvCxnSpPr>
          <p:nvPr userDrawn="1"/>
        </p:nvCxnSpPr>
        <p:spPr>
          <a:xfrm>
            <a:off x="152400" y="609600"/>
            <a:ext cx="540226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7B4A34-F444-4B12-35D6-7C1CF3C076E0}"/>
              </a:ext>
            </a:extLst>
          </p:cNvPr>
          <p:cNvCxnSpPr/>
          <p:nvPr userDrawn="1"/>
        </p:nvCxnSpPr>
        <p:spPr>
          <a:xfrm>
            <a:off x="5554663" y="152400"/>
            <a:ext cx="0" cy="655319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16A177-73D6-8933-4968-14934DAADD2C}"/>
              </a:ext>
            </a:extLst>
          </p:cNvPr>
          <p:cNvCxnSpPr>
            <a:cxnSpLocks/>
          </p:cNvCxnSpPr>
          <p:nvPr userDrawn="1"/>
        </p:nvCxnSpPr>
        <p:spPr>
          <a:xfrm>
            <a:off x="152400" y="6248400"/>
            <a:ext cx="540226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7394F0-9528-9D5B-CE7B-ADF0AA3EE1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2400" y="6400800"/>
            <a:ext cx="5248274" cy="304796"/>
          </a:xfrm>
        </p:spPr>
        <p:txBody>
          <a:bodyPr/>
          <a:lstStyle>
            <a:lvl1pPr>
              <a:defRPr sz="700"/>
            </a:lvl1pPr>
          </a:lstStyle>
          <a:p>
            <a:r>
              <a:rPr lang="en-US"/>
              <a:t>Aquidneck Island and Naval Station Newport Compatible Use</a:t>
            </a:r>
          </a:p>
        </p:txBody>
      </p:sp>
    </p:spTree>
    <p:extLst>
      <p:ext uri="{BB962C8B-B14F-4D97-AF65-F5344CB8AC3E}">
        <p14:creationId xmlns:p14="http://schemas.microsoft.com/office/powerpoint/2010/main" val="3625342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790B3-E432-2146-9E44-B2CA842C2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-2514598" y="3276603"/>
            <a:ext cx="5638802" cy="3047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Aquidneck Island and Naval Station Newport Compatible Use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9FB45C22-9328-D37F-472C-4A36291F6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400799"/>
            <a:ext cx="304799" cy="30480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800">
                <a:solidFill>
                  <a:srgbClr val="222222"/>
                </a:solidFill>
              </a:defRPr>
            </a:lvl1pPr>
          </a:lstStyle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CD0320-E9B4-B41D-199C-84695CCB6CA9}"/>
              </a:ext>
            </a:extLst>
          </p:cNvPr>
          <p:cNvCxnSpPr>
            <a:cxnSpLocks/>
          </p:cNvCxnSpPr>
          <p:nvPr userDrawn="1"/>
        </p:nvCxnSpPr>
        <p:spPr>
          <a:xfrm>
            <a:off x="609600" y="152400"/>
            <a:ext cx="0" cy="6553200"/>
          </a:xfrm>
          <a:prstGeom prst="line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1D80E12-D509-85C2-DFF8-148298F151F3}"/>
              </a:ext>
            </a:extLst>
          </p:cNvPr>
          <p:cNvCxnSpPr/>
          <p:nvPr userDrawn="1"/>
        </p:nvCxnSpPr>
        <p:spPr>
          <a:xfrm>
            <a:off x="11582400" y="152396"/>
            <a:ext cx="0" cy="65532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6F24BE-90CB-326A-6718-F7D29934801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05367"/>
            <a:ext cx="10972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799947-17A7-7E1A-4448-1EC3824EF058}"/>
              </a:ext>
            </a:extLst>
          </p:cNvPr>
          <p:cNvCxnSpPr>
            <a:cxnSpLocks/>
          </p:cNvCxnSpPr>
          <p:nvPr userDrawn="1"/>
        </p:nvCxnSpPr>
        <p:spPr>
          <a:xfrm>
            <a:off x="609600" y="6248400"/>
            <a:ext cx="10972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100D55-B0E2-6250-2824-197CCB7BE66D}"/>
              </a:ext>
            </a:extLst>
          </p:cNvPr>
          <p:cNvCxnSpPr/>
          <p:nvPr userDrawn="1"/>
        </p:nvCxnSpPr>
        <p:spPr>
          <a:xfrm>
            <a:off x="603284" y="1828798"/>
            <a:ext cx="10979116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9F63D1-0153-DF9B-286D-D530D5D5A4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281766"/>
            <a:ext cx="2787650" cy="3509434"/>
          </a:xfrm>
        </p:spPr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D2EEAEA-9B8A-EE0F-E72D-9168CF1C88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2109" y="2281766"/>
            <a:ext cx="2783204" cy="3509434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 baseline="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 baseline="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 baseline="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8615EC8-D816-A934-96A1-870FEF1A0B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46937" y="2281766"/>
            <a:ext cx="2787651" cy="3509434"/>
          </a:xfrm>
        </p:spPr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36E9974D-20E3-E4E9-BCF4-6F266425D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1" y="848360"/>
            <a:ext cx="8970962" cy="828038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975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790B3-E432-2146-9E44-B2CA842C2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-2514598" y="3276603"/>
            <a:ext cx="5638802" cy="3047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Aquidneck Island and Naval Station Newport Compatible Use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9FB45C22-9328-D37F-472C-4A36291F6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400799"/>
            <a:ext cx="304799" cy="30480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800">
                <a:solidFill>
                  <a:srgbClr val="222222"/>
                </a:solidFill>
              </a:defRPr>
            </a:lvl1pPr>
          </a:lstStyle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CD0320-E9B4-B41D-199C-84695CCB6CA9}"/>
              </a:ext>
            </a:extLst>
          </p:cNvPr>
          <p:cNvCxnSpPr>
            <a:cxnSpLocks/>
          </p:cNvCxnSpPr>
          <p:nvPr userDrawn="1"/>
        </p:nvCxnSpPr>
        <p:spPr>
          <a:xfrm>
            <a:off x="609600" y="152400"/>
            <a:ext cx="0" cy="6553200"/>
          </a:xfrm>
          <a:prstGeom prst="line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1D80E12-D509-85C2-DFF8-148298F151F3}"/>
              </a:ext>
            </a:extLst>
          </p:cNvPr>
          <p:cNvCxnSpPr/>
          <p:nvPr userDrawn="1"/>
        </p:nvCxnSpPr>
        <p:spPr>
          <a:xfrm>
            <a:off x="11582400" y="152396"/>
            <a:ext cx="0" cy="65532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6F24BE-90CB-326A-6718-F7D29934801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05367"/>
            <a:ext cx="10972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799947-17A7-7E1A-4448-1EC3824EF058}"/>
              </a:ext>
            </a:extLst>
          </p:cNvPr>
          <p:cNvCxnSpPr>
            <a:cxnSpLocks/>
          </p:cNvCxnSpPr>
          <p:nvPr userDrawn="1"/>
        </p:nvCxnSpPr>
        <p:spPr>
          <a:xfrm>
            <a:off x="609600" y="6248400"/>
            <a:ext cx="109728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F22841D6-12C1-0CF2-9C5B-B09AE4EA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48360"/>
            <a:ext cx="10064707" cy="82804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235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Narro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790B3-E432-2146-9E44-B2CA842C2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-2514598" y="3276603"/>
            <a:ext cx="5638802" cy="3047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Aquidneck Island and Naval Station Newport Compatible Use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9FB45C22-9328-D37F-472C-4A36291F6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400799"/>
            <a:ext cx="304799" cy="30480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800">
                <a:solidFill>
                  <a:srgbClr val="222222"/>
                </a:solidFill>
              </a:defRPr>
            </a:lvl1pPr>
          </a:lstStyle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CD0320-E9B4-B41D-199C-84695CCB6CA9}"/>
              </a:ext>
            </a:extLst>
          </p:cNvPr>
          <p:cNvCxnSpPr>
            <a:cxnSpLocks/>
          </p:cNvCxnSpPr>
          <p:nvPr userDrawn="1"/>
        </p:nvCxnSpPr>
        <p:spPr>
          <a:xfrm>
            <a:off x="609600" y="152400"/>
            <a:ext cx="0" cy="6553200"/>
          </a:xfrm>
          <a:prstGeom prst="line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1D80E12-D509-85C2-DFF8-148298F151F3}"/>
              </a:ext>
            </a:extLst>
          </p:cNvPr>
          <p:cNvCxnSpPr/>
          <p:nvPr userDrawn="1"/>
        </p:nvCxnSpPr>
        <p:spPr>
          <a:xfrm>
            <a:off x="7096125" y="152396"/>
            <a:ext cx="0" cy="65532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6F24BE-90CB-326A-6718-F7D29934801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05367"/>
            <a:ext cx="64865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799947-17A7-7E1A-4448-1EC3824EF058}"/>
              </a:ext>
            </a:extLst>
          </p:cNvPr>
          <p:cNvCxnSpPr>
            <a:cxnSpLocks/>
          </p:cNvCxnSpPr>
          <p:nvPr userDrawn="1"/>
        </p:nvCxnSpPr>
        <p:spPr>
          <a:xfrm>
            <a:off x="609600" y="6248400"/>
            <a:ext cx="648652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100D55-B0E2-6250-2824-197CCB7BE66D}"/>
              </a:ext>
            </a:extLst>
          </p:cNvPr>
          <p:cNvCxnSpPr>
            <a:cxnSpLocks/>
          </p:cNvCxnSpPr>
          <p:nvPr userDrawn="1"/>
        </p:nvCxnSpPr>
        <p:spPr>
          <a:xfrm>
            <a:off x="603284" y="1828798"/>
            <a:ext cx="649284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9F63D1-0153-DF9B-286D-D530D5D5A4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281766"/>
            <a:ext cx="2787650" cy="3509434"/>
          </a:xfrm>
        </p:spPr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241610EC-0852-430E-9B92-4A0DF39EEB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46938" y="152400"/>
            <a:ext cx="4792662" cy="6553200"/>
          </a:xfrm>
          <a:prstGeom prst="roundRect">
            <a:avLst>
              <a:gd name="adj" fmla="val 1408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EE6C0E1-9A75-0EC3-FABD-D6002D42D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3218" y="2281766"/>
            <a:ext cx="2787650" cy="3509434"/>
          </a:xfrm>
        </p:spPr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73C32D2-7EB2-2DE7-0490-2E4121B7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1" y="848360"/>
            <a:ext cx="5878513" cy="82804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142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790B3-E432-2146-9E44-B2CA842C2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-2514598" y="3276603"/>
            <a:ext cx="5638802" cy="3047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Aquidneck Island and Naval Station Newport Compatible Use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9FB45C22-9328-D37F-472C-4A36291F6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400799"/>
            <a:ext cx="304799" cy="30480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800">
                <a:solidFill>
                  <a:srgbClr val="222222"/>
                </a:solidFill>
              </a:defRPr>
            </a:lvl1pPr>
          </a:lstStyle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CD0320-E9B4-B41D-199C-84695CCB6CA9}"/>
              </a:ext>
            </a:extLst>
          </p:cNvPr>
          <p:cNvCxnSpPr>
            <a:cxnSpLocks/>
          </p:cNvCxnSpPr>
          <p:nvPr userDrawn="1"/>
        </p:nvCxnSpPr>
        <p:spPr>
          <a:xfrm>
            <a:off x="609600" y="152400"/>
            <a:ext cx="0" cy="6553200"/>
          </a:xfrm>
          <a:prstGeom prst="line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1D80E12-D509-85C2-DFF8-148298F151F3}"/>
              </a:ext>
            </a:extLst>
          </p:cNvPr>
          <p:cNvCxnSpPr/>
          <p:nvPr userDrawn="1"/>
        </p:nvCxnSpPr>
        <p:spPr>
          <a:xfrm>
            <a:off x="5554663" y="152396"/>
            <a:ext cx="0" cy="65532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6F24BE-90CB-326A-6718-F7D29934801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05367"/>
            <a:ext cx="494506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799947-17A7-7E1A-4448-1EC3824EF058}"/>
              </a:ext>
            </a:extLst>
          </p:cNvPr>
          <p:cNvCxnSpPr>
            <a:cxnSpLocks/>
          </p:cNvCxnSpPr>
          <p:nvPr userDrawn="1"/>
        </p:nvCxnSpPr>
        <p:spPr>
          <a:xfrm>
            <a:off x="609600" y="6248400"/>
            <a:ext cx="4945063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100D55-B0E2-6250-2824-197CCB7BE66D}"/>
              </a:ext>
            </a:extLst>
          </p:cNvPr>
          <p:cNvCxnSpPr>
            <a:cxnSpLocks/>
          </p:cNvCxnSpPr>
          <p:nvPr userDrawn="1"/>
        </p:nvCxnSpPr>
        <p:spPr>
          <a:xfrm>
            <a:off x="603284" y="1828798"/>
            <a:ext cx="4951379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9F63D1-0153-DF9B-286D-D530D5D5A4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0" y="2281766"/>
            <a:ext cx="4333875" cy="3509434"/>
          </a:xfrm>
        </p:spPr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241610EC-0852-430E-9B92-4A0DF39EEB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0713" y="152400"/>
            <a:ext cx="6338887" cy="6553200"/>
          </a:xfrm>
          <a:prstGeom prst="roundRect">
            <a:avLst>
              <a:gd name="adj" fmla="val 1408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A9D1533-7ED2-BAAF-329C-6781DF317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48360"/>
            <a:ext cx="4331493" cy="82804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57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W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790B3-E432-2146-9E44-B2CA842C2B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16200000">
            <a:off x="-2514598" y="3276603"/>
            <a:ext cx="5638802" cy="3047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Aquidneck Island and Naval Station Newport Compatible Use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9FB45C22-9328-D37F-472C-4A36291F6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400799"/>
            <a:ext cx="304799" cy="30480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800">
                <a:solidFill>
                  <a:srgbClr val="222222"/>
                </a:solidFill>
              </a:defRPr>
            </a:lvl1pPr>
          </a:lstStyle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CD0320-E9B4-B41D-199C-84695CCB6CA9}"/>
              </a:ext>
            </a:extLst>
          </p:cNvPr>
          <p:cNvCxnSpPr>
            <a:cxnSpLocks/>
          </p:cNvCxnSpPr>
          <p:nvPr userDrawn="1"/>
        </p:nvCxnSpPr>
        <p:spPr>
          <a:xfrm>
            <a:off x="609600" y="152400"/>
            <a:ext cx="0" cy="6553200"/>
          </a:xfrm>
          <a:prstGeom prst="line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1D80E12-D509-85C2-DFF8-148298F151F3}"/>
              </a:ext>
            </a:extLst>
          </p:cNvPr>
          <p:cNvCxnSpPr/>
          <p:nvPr userDrawn="1"/>
        </p:nvCxnSpPr>
        <p:spPr>
          <a:xfrm>
            <a:off x="3228967" y="152396"/>
            <a:ext cx="0" cy="65532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799947-17A7-7E1A-4448-1EC3824EF058}"/>
              </a:ext>
            </a:extLst>
          </p:cNvPr>
          <p:cNvCxnSpPr>
            <a:cxnSpLocks/>
          </p:cNvCxnSpPr>
          <p:nvPr userDrawn="1"/>
        </p:nvCxnSpPr>
        <p:spPr>
          <a:xfrm>
            <a:off x="609600" y="6248400"/>
            <a:ext cx="261936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64A9F7-E404-166E-8841-6D6CAE92DF34}"/>
              </a:ext>
            </a:extLst>
          </p:cNvPr>
          <p:cNvGrpSpPr/>
          <p:nvPr userDrawn="1"/>
        </p:nvGrpSpPr>
        <p:grpSpPr>
          <a:xfrm>
            <a:off x="603285" y="605367"/>
            <a:ext cx="2625682" cy="1223431"/>
            <a:chOff x="603284" y="605367"/>
            <a:chExt cx="3401979" cy="122343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56F24BE-90CB-326A-6718-F7D2993480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05367"/>
              <a:ext cx="3395663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6100D55-B0E2-6250-2824-197CCB7BE66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3284" y="1828798"/>
              <a:ext cx="3401979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9F63D1-0153-DF9B-286D-D530D5D5A4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3" y="2281766"/>
            <a:ext cx="2314565" cy="3509434"/>
          </a:xfrm>
        </p:spPr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241610EC-0852-430E-9B92-4A0DF39EEB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62309" y="152400"/>
            <a:ext cx="8677291" cy="6553200"/>
          </a:xfrm>
          <a:prstGeom prst="roundRect">
            <a:avLst>
              <a:gd name="adj" fmla="val 1408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076EF0B-1B98-DF61-6651-C68E4DB6A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2314566" cy="91440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134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439" y="762000"/>
            <a:ext cx="8970962" cy="914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1439" y="1981196"/>
            <a:ext cx="8970962" cy="4114800"/>
          </a:xfrm>
          <a:prstGeom prst="rect">
            <a:avLst/>
          </a:prstGeom>
        </p:spPr>
        <p:txBody>
          <a:bodyPr vert="horz" lIns="0" tIns="0" rIns="0" bIns="0" numCol="1" spcCol="301752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62DE4E-2E23-4802-83AA-DAA99534B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00800"/>
            <a:ext cx="2157413" cy="30479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 cap="all" spc="200" baseline="0">
                <a:solidFill>
                  <a:srgbClr val="222222"/>
                </a:solidFill>
                <a:latin typeface="+mn-lt"/>
              </a:defRPr>
            </a:lvl1pPr>
          </a:lstStyle>
          <a:p>
            <a:r>
              <a:rPr lang="en-US"/>
              <a:t>Aquidneck Island and Naval Station Newport Compatible Use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105675E-CAFF-637F-5908-CEC30230B59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53572" y="152403"/>
            <a:ext cx="304818" cy="30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8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56" r:id="rId2"/>
    <p:sldLayoutId id="2147483881" r:id="rId3"/>
    <p:sldLayoutId id="2147483849" r:id="rId4"/>
    <p:sldLayoutId id="2147483882" r:id="rId5"/>
    <p:sldLayoutId id="2147483883" r:id="rId6"/>
    <p:sldLayoutId id="2147483884" r:id="rId7"/>
    <p:sldLayoutId id="2147483885" r:id="rId8"/>
    <p:sldLayoutId id="2147483887" r:id="rId9"/>
    <p:sldLayoutId id="2147483879" r:id="rId10"/>
    <p:sldLayoutId id="2147483794" r:id="rId11"/>
    <p:sldLayoutId id="2147483787" r:id="rId12"/>
    <p:sldLayoutId id="2147483875" r:id="rId13"/>
    <p:sldLayoutId id="2147483828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 spc="-40" baseline="0">
          <a:solidFill>
            <a:schemeClr val="tx1"/>
          </a:solidFill>
          <a:latin typeface="Amasis MT Pro" panose="02040504050005020304" pitchFamily="18" charset="0"/>
          <a:ea typeface="Roboto" panose="02000000000000000000" pitchFamily="2" charset="0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Tx/>
        <a:buNone/>
        <a:defRPr sz="1400" kern="1200">
          <a:solidFill>
            <a:srgbClr val="222222"/>
          </a:solidFill>
          <a:latin typeface="+mn-lt"/>
          <a:ea typeface="Roboto" panose="02000000000000000000" pitchFamily="2" charset="0"/>
          <a:cs typeface="+mn-cs"/>
        </a:defRPr>
      </a:lvl1pPr>
      <a:lvl2pPr marL="557213" indent="-214313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rgbClr val="222222"/>
          </a:solidFill>
          <a:latin typeface="+mn-lt"/>
          <a:ea typeface="Roboto" panose="02000000000000000000" pitchFamily="2" charset="0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rgbClr val="222222"/>
          </a:solidFill>
          <a:latin typeface="+mn-lt"/>
          <a:ea typeface="Roboto" panose="02000000000000000000" pitchFamily="2" charset="0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96">
          <p15:clr>
            <a:srgbClr val="F26B43"/>
          </p15:clr>
        </p15:guide>
        <p15:guide id="3" pos="7584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7296">
          <p15:clr>
            <a:srgbClr val="F26B43"/>
          </p15:clr>
        </p15:guide>
        <p15:guide id="6" orient="horz" pos="480">
          <p15:clr>
            <a:srgbClr val="F26B43"/>
          </p15:clr>
        </p15:guide>
        <p15:guide id="7" orient="horz" pos="4224">
          <p15:clr>
            <a:srgbClr val="F26B43"/>
          </p15:clr>
        </p15:guide>
        <p15:guide id="8" pos="288">
          <p15:clr>
            <a:srgbClr val="F26B43"/>
          </p15:clr>
        </p15:guide>
        <p15:guide id="9" orient="horz" pos="288">
          <p15:clr>
            <a:srgbClr val="F26B43"/>
          </p15:clr>
        </p15:guide>
        <p15:guide id="10" pos="7392">
          <p15:clr>
            <a:srgbClr val="F26B43"/>
          </p15:clr>
        </p15:guide>
        <p15:guide id="11" orient="horz" pos="96">
          <p15:clr>
            <a:srgbClr val="F26B43"/>
          </p15:clr>
        </p15:guide>
        <p15:guide id="12" orient="horz" pos="384" userDrawn="1">
          <p15:clr>
            <a:srgbClr val="F26B43"/>
          </p15:clr>
        </p15:guide>
        <p15:guide id="13" orient="horz" pos="4032">
          <p15:clr>
            <a:srgbClr val="F26B43"/>
          </p15:clr>
        </p15:guide>
        <p15:guide id="14" orient="horz" pos="672">
          <p15:clr>
            <a:srgbClr val="F26B43"/>
          </p15:clr>
        </p15:guide>
        <p15:guide id="15" pos="480" userDrawn="1">
          <p15:clr>
            <a:srgbClr val="F26B43"/>
          </p15:clr>
        </p15:guide>
        <p15:guide id="16" pos="6417">
          <p15:clr>
            <a:srgbClr val="F26B43"/>
          </p15:clr>
        </p15:guide>
        <p15:guide id="17" pos="672">
          <p15:clr>
            <a:srgbClr val="F26B43"/>
          </p15:clr>
        </p15:guide>
        <p15:guide id="18" pos="6512">
          <p15:clr>
            <a:srgbClr val="F26B43"/>
          </p15:clr>
        </p15:guide>
        <p15:guide id="20" pos="4565">
          <p15:clr>
            <a:srgbClr val="F26B43"/>
          </p15:clr>
        </p15:guide>
        <p15:guide id="22" orient="horz" pos="3936">
          <p15:clr>
            <a:srgbClr val="F26B43"/>
          </p15:clr>
        </p15:guide>
        <p15:guide id="23" pos="4470">
          <p15:clr>
            <a:srgbClr val="F26B43"/>
          </p15:clr>
        </p15:guide>
        <p15:guide id="27" pos="4375">
          <p15:clr>
            <a:srgbClr val="F26B43"/>
          </p15:clr>
        </p15:guide>
        <p15:guide id="28" pos="6322">
          <p15:clr>
            <a:srgbClr val="F26B43"/>
          </p15:clr>
        </p15:guide>
        <p15:guide id="29" pos="5443">
          <p15:clr>
            <a:srgbClr val="F26B43"/>
          </p15:clr>
        </p15:guide>
        <p15:guide id="30" pos="5348">
          <p15:clr>
            <a:srgbClr val="F26B43"/>
          </p15:clr>
        </p15:guide>
        <p15:guide id="31" pos="5538">
          <p15:clr>
            <a:srgbClr val="F26B43"/>
          </p15:clr>
        </p15:guide>
        <p15:guide id="32" pos="2428">
          <p15:clr>
            <a:srgbClr val="F26B43"/>
          </p15:clr>
        </p15:guide>
        <p15:guide id="33" pos="2523">
          <p15:clr>
            <a:srgbClr val="F26B43"/>
          </p15:clr>
        </p15:guide>
        <p15:guide id="34" pos="2618">
          <p15:clr>
            <a:srgbClr val="F26B43"/>
          </p15:clr>
        </p15:guide>
        <p15:guide id="35" pos="3402">
          <p15:clr>
            <a:srgbClr val="F26B43"/>
          </p15:clr>
        </p15:guide>
        <p15:guide id="36" pos="3499">
          <p15:clr>
            <a:srgbClr val="F26B43"/>
          </p15:clr>
        </p15:guide>
        <p15:guide id="37" pos="3591">
          <p15:clr>
            <a:srgbClr val="F26B43"/>
          </p15:clr>
        </p15:guide>
        <p15:guide id="38" pos="1455">
          <p15:clr>
            <a:srgbClr val="F26B43"/>
          </p15:clr>
        </p15:guide>
        <p15:guide id="39" pos="1551">
          <p15:clr>
            <a:srgbClr val="F26B43"/>
          </p15:clr>
        </p15:guide>
        <p15:guide id="40" pos="1645">
          <p15:clr>
            <a:srgbClr val="F26B43"/>
          </p15:clr>
        </p15:guide>
        <p15:guide id="41" orient="horz" pos="3840">
          <p15:clr>
            <a:srgbClr val="F26B43"/>
          </p15:clr>
        </p15:guide>
        <p15:guide id="42" orient="horz" pos="3648">
          <p15:clr>
            <a:srgbClr val="F26B43"/>
          </p15:clr>
        </p15:guide>
        <p15:guide id="43" orient="horz" pos="768">
          <p15:clr>
            <a:srgbClr val="F26B43"/>
          </p15:clr>
        </p15:guide>
        <p15:guide id="44" orient="horz" pos="3552">
          <p15:clr>
            <a:srgbClr val="F26B43"/>
          </p15:clr>
        </p15:guide>
        <p15:guide id="45" orient="horz" pos="864">
          <p15:clr>
            <a:srgbClr val="F26B43"/>
          </p15:clr>
        </p15:guide>
        <p15:guide id="46" orient="horz" pos="3456">
          <p15:clr>
            <a:srgbClr val="F26B43"/>
          </p15:clr>
        </p15:guide>
        <p15:guide id="47" orient="horz" pos="2160" userDrawn="1">
          <p15:clr>
            <a:srgbClr val="F26B43"/>
          </p15:clr>
        </p15:guide>
        <p15:guide id="48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439" y="762000"/>
            <a:ext cx="8970962" cy="914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1439" y="1981196"/>
            <a:ext cx="8970962" cy="4114800"/>
          </a:xfrm>
          <a:prstGeom prst="rect">
            <a:avLst/>
          </a:prstGeom>
        </p:spPr>
        <p:txBody>
          <a:bodyPr vert="horz" lIns="0" tIns="0" rIns="0" bIns="0" numCol="1" spcCol="301752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62DE4E-2E23-4802-83AA-DAA99534B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11438" y="6400800"/>
            <a:ext cx="3702050" cy="30479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 cap="all" spc="200" baseline="0">
                <a:solidFill>
                  <a:srgbClr val="222222"/>
                </a:solidFill>
                <a:latin typeface="+mn-lt"/>
              </a:defRPr>
            </a:lvl1pPr>
          </a:lstStyle>
          <a:p>
            <a:r>
              <a:rPr lang="en-US"/>
              <a:t>Aquidneck Island and Naval Station Newport Compatible Use</a:t>
            </a:r>
          </a:p>
        </p:txBody>
      </p:sp>
    </p:spTree>
    <p:extLst>
      <p:ext uri="{BB962C8B-B14F-4D97-AF65-F5344CB8AC3E}">
        <p14:creationId xmlns:p14="http://schemas.microsoft.com/office/powerpoint/2010/main" val="296244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62" r:id="rId2"/>
    <p:sldLayoutId id="2147483869" r:id="rId3"/>
    <p:sldLayoutId id="2147483901" r:id="rId4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 spc="-40" baseline="0">
          <a:solidFill>
            <a:schemeClr val="tx1"/>
          </a:solidFill>
          <a:latin typeface="Amasis MT Pro" panose="02040504050005020304" pitchFamily="18" charset="0"/>
          <a:ea typeface="Roboto" panose="02000000000000000000" pitchFamily="2" charset="0"/>
          <a:cs typeface="+mj-cs"/>
        </a:defRPr>
      </a:lvl1pPr>
    </p:titleStyle>
    <p:bodyStyle>
      <a:lvl1pPr marL="0" indent="0" algn="l" defTabSz="685800" rtl="0" eaLnBrk="1" latinLnBrk="0" hangingPunct="1">
        <a:spcBef>
          <a:spcPts val="600"/>
        </a:spcBef>
        <a:buFontTx/>
        <a:buNone/>
        <a:defRPr sz="1400" kern="1200">
          <a:solidFill>
            <a:srgbClr val="222222"/>
          </a:solidFill>
          <a:latin typeface="+mn-lt"/>
          <a:ea typeface="Roboto" panose="02000000000000000000" pitchFamily="2" charset="0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rgbClr val="222222"/>
          </a:solidFill>
          <a:latin typeface="+mn-lt"/>
          <a:ea typeface="Roboto" panose="02000000000000000000" pitchFamily="2" charset="0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rgbClr val="222222"/>
          </a:solidFill>
          <a:latin typeface="+mn-lt"/>
          <a:ea typeface="Roboto" panose="02000000000000000000" pitchFamily="2" charset="0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96">
          <p15:clr>
            <a:srgbClr val="F26B43"/>
          </p15:clr>
        </p15:guide>
        <p15:guide id="3" pos="7584">
          <p15:clr>
            <a:srgbClr val="F26B43"/>
          </p15:clr>
        </p15:guide>
        <p15:guide id="4" pos="384">
          <p15:clr>
            <a:srgbClr val="F26B43"/>
          </p15:clr>
        </p15:guide>
        <p15:guide id="5" pos="7296">
          <p15:clr>
            <a:srgbClr val="F26B43"/>
          </p15:clr>
        </p15:guide>
        <p15:guide id="6" orient="horz" pos="480">
          <p15:clr>
            <a:srgbClr val="F26B43"/>
          </p15:clr>
        </p15:guide>
        <p15:guide id="7" orient="horz" pos="4224">
          <p15:clr>
            <a:srgbClr val="F26B43"/>
          </p15:clr>
        </p15:guide>
        <p15:guide id="8" pos="288">
          <p15:clr>
            <a:srgbClr val="F26B43"/>
          </p15:clr>
        </p15:guide>
        <p15:guide id="9" orient="horz" pos="288">
          <p15:clr>
            <a:srgbClr val="F26B43"/>
          </p15:clr>
        </p15:guide>
        <p15:guide id="10" pos="7392">
          <p15:clr>
            <a:srgbClr val="F26B43"/>
          </p15:clr>
        </p15:guide>
        <p15:guide id="11" orient="horz" pos="96">
          <p15:clr>
            <a:srgbClr val="F26B43"/>
          </p15:clr>
        </p15:guide>
        <p15:guide id="12" orient="horz" pos="384">
          <p15:clr>
            <a:srgbClr val="F26B43"/>
          </p15:clr>
        </p15:guide>
        <p15:guide id="13" orient="horz" pos="4032">
          <p15:clr>
            <a:srgbClr val="F26B43"/>
          </p15:clr>
        </p15:guide>
        <p15:guide id="14" orient="horz" pos="672">
          <p15:clr>
            <a:srgbClr val="F26B43"/>
          </p15:clr>
        </p15:guide>
        <p15:guide id="15" pos="480">
          <p15:clr>
            <a:srgbClr val="F26B43"/>
          </p15:clr>
        </p15:guide>
        <p15:guide id="16" pos="6417">
          <p15:clr>
            <a:srgbClr val="F26B43"/>
          </p15:clr>
        </p15:guide>
        <p15:guide id="17" pos="672">
          <p15:clr>
            <a:srgbClr val="F26B43"/>
          </p15:clr>
        </p15:guide>
        <p15:guide id="18" pos="6512">
          <p15:clr>
            <a:srgbClr val="F26B43"/>
          </p15:clr>
        </p15:guide>
        <p15:guide id="20" pos="4565">
          <p15:clr>
            <a:srgbClr val="F26B43"/>
          </p15:clr>
        </p15:guide>
        <p15:guide id="22" orient="horz" pos="3936">
          <p15:clr>
            <a:srgbClr val="F26B43"/>
          </p15:clr>
        </p15:guide>
        <p15:guide id="23" pos="4470">
          <p15:clr>
            <a:srgbClr val="F26B43"/>
          </p15:clr>
        </p15:guide>
        <p15:guide id="27" pos="4375">
          <p15:clr>
            <a:srgbClr val="F26B43"/>
          </p15:clr>
        </p15:guide>
        <p15:guide id="28" pos="6322">
          <p15:clr>
            <a:srgbClr val="F26B43"/>
          </p15:clr>
        </p15:guide>
        <p15:guide id="29" pos="5443">
          <p15:clr>
            <a:srgbClr val="F26B43"/>
          </p15:clr>
        </p15:guide>
        <p15:guide id="30" pos="5348">
          <p15:clr>
            <a:srgbClr val="F26B43"/>
          </p15:clr>
        </p15:guide>
        <p15:guide id="31" pos="5538">
          <p15:clr>
            <a:srgbClr val="F26B43"/>
          </p15:clr>
        </p15:guide>
        <p15:guide id="32" pos="2428">
          <p15:clr>
            <a:srgbClr val="F26B43"/>
          </p15:clr>
        </p15:guide>
        <p15:guide id="33" pos="2523">
          <p15:clr>
            <a:srgbClr val="F26B43"/>
          </p15:clr>
        </p15:guide>
        <p15:guide id="34" pos="2618">
          <p15:clr>
            <a:srgbClr val="F26B43"/>
          </p15:clr>
        </p15:guide>
        <p15:guide id="35" pos="3402">
          <p15:clr>
            <a:srgbClr val="F26B43"/>
          </p15:clr>
        </p15:guide>
        <p15:guide id="36" pos="3499">
          <p15:clr>
            <a:srgbClr val="F26B43"/>
          </p15:clr>
        </p15:guide>
        <p15:guide id="37" pos="3591">
          <p15:clr>
            <a:srgbClr val="F26B43"/>
          </p15:clr>
        </p15:guide>
        <p15:guide id="38" pos="1455">
          <p15:clr>
            <a:srgbClr val="F26B43"/>
          </p15:clr>
        </p15:guide>
        <p15:guide id="39" pos="1551">
          <p15:clr>
            <a:srgbClr val="F26B43"/>
          </p15:clr>
        </p15:guide>
        <p15:guide id="40" pos="1645">
          <p15:clr>
            <a:srgbClr val="F26B43"/>
          </p15:clr>
        </p15:guide>
        <p15:guide id="41" orient="horz" pos="3840">
          <p15:clr>
            <a:srgbClr val="F26B43"/>
          </p15:clr>
        </p15:guide>
        <p15:guide id="42" orient="horz" pos="3648">
          <p15:clr>
            <a:srgbClr val="F26B43"/>
          </p15:clr>
        </p15:guide>
        <p15:guide id="43" orient="horz" pos="768">
          <p15:clr>
            <a:srgbClr val="F26B43"/>
          </p15:clr>
        </p15:guide>
        <p15:guide id="44" orient="horz" pos="3552">
          <p15:clr>
            <a:srgbClr val="F26B43"/>
          </p15:clr>
        </p15:guide>
        <p15:guide id="45" orient="horz" pos="864">
          <p15:clr>
            <a:srgbClr val="F26B43"/>
          </p15:clr>
        </p15:guide>
        <p15:guide id="46" orient="horz" pos="3456">
          <p15:clr>
            <a:srgbClr val="F26B43"/>
          </p15:clr>
        </p15:guide>
        <p15:guide id="47" pos="3840" userDrawn="1">
          <p15:clr>
            <a:srgbClr val="F26B43"/>
          </p15:clr>
        </p15:guide>
        <p15:guide id="48" orient="horz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BD0B1EF9-7323-455D-BB73-D597CAD16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590801" y="3352802"/>
            <a:ext cx="5791201" cy="3047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cap="all" spc="3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Aquidneck Island and Naval Station Newport Compatible Use</a:t>
            </a:r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86EF0A7A-218E-411A-957C-8A109C5ED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0" y="6400799"/>
            <a:ext cx="304799" cy="30480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F3F6B8-55A5-4AFF-BEE8-6B9862F02BA8}"/>
              </a:ext>
            </a:extLst>
          </p:cNvPr>
          <p:cNvCxnSpPr>
            <a:cxnSpLocks/>
          </p:cNvCxnSpPr>
          <p:nvPr userDrawn="1"/>
        </p:nvCxnSpPr>
        <p:spPr>
          <a:xfrm>
            <a:off x="605246" y="152403"/>
            <a:ext cx="0" cy="6553197"/>
          </a:xfrm>
          <a:prstGeom prst="line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0807DFC-5172-495B-6E05-CB3B456234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572" y="152403"/>
            <a:ext cx="304818" cy="30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2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orient="horz" pos="96">
          <p15:clr>
            <a:srgbClr val="F26B43"/>
          </p15:clr>
        </p15:guide>
        <p15:guide id="3" orient="horz" pos="480">
          <p15:clr>
            <a:srgbClr val="F26B43"/>
          </p15:clr>
        </p15:guide>
        <p15:guide id="4" orient="horz" pos="672">
          <p15:clr>
            <a:srgbClr val="F26B43"/>
          </p15:clr>
        </p15:guide>
        <p15:guide id="5" pos="96">
          <p15:clr>
            <a:srgbClr val="F26B43"/>
          </p15:clr>
        </p15:guide>
        <p15:guide id="6" pos="288">
          <p15:clr>
            <a:srgbClr val="F26B43"/>
          </p15:clr>
        </p15:guide>
        <p15:guide id="7" pos="384">
          <p15:clr>
            <a:srgbClr val="F26B43"/>
          </p15:clr>
        </p15:guide>
        <p15:guide id="8" pos="480">
          <p15:clr>
            <a:srgbClr val="F26B43"/>
          </p15:clr>
        </p15:guide>
        <p15:guide id="9" orient="horz" pos="384">
          <p15:clr>
            <a:srgbClr val="F26B43"/>
          </p15:clr>
        </p15:guide>
        <p15:guide id="10" orient="horz" pos="4032">
          <p15:clr>
            <a:srgbClr val="F26B43"/>
          </p15:clr>
        </p15:guide>
        <p15:guide id="11" orient="horz" pos="4224">
          <p15:clr>
            <a:srgbClr val="F26B43"/>
          </p15:clr>
        </p15:guide>
        <p15:guide id="12" pos="7200">
          <p15:clr>
            <a:srgbClr val="F26B43"/>
          </p15:clr>
        </p15:guide>
        <p15:guide id="13" pos="7296">
          <p15:clr>
            <a:srgbClr val="F26B43"/>
          </p15:clr>
        </p15:guide>
        <p15:guide id="14" pos="7392">
          <p15:clr>
            <a:srgbClr val="F26B43"/>
          </p15:clr>
        </p15:guide>
        <p15:guide id="15" pos="7584">
          <p15:clr>
            <a:srgbClr val="F26B43"/>
          </p15:clr>
        </p15:guide>
        <p15:guide id="16" pos="672">
          <p15:clr>
            <a:srgbClr val="F26B43"/>
          </p15:clr>
        </p15:guide>
        <p15:guide id="17" pos="7008">
          <p15:clr>
            <a:srgbClr val="F26B43"/>
          </p15:clr>
        </p15:guide>
        <p15:guide id="18" pos="1647">
          <p15:clr>
            <a:srgbClr val="F26B43"/>
          </p15:clr>
        </p15:guide>
        <p15:guide id="19" orient="horz" pos="3840">
          <p15:clr>
            <a:srgbClr val="F26B43"/>
          </p15:clr>
        </p15:guide>
        <p15:guide id="21" pos="2426">
          <p15:clr>
            <a:srgbClr val="F26B43"/>
          </p15:clr>
        </p15:guide>
        <p15:guide id="22" pos="1550">
          <p15:clr>
            <a:srgbClr val="F26B43"/>
          </p15:clr>
        </p15:guide>
        <p15:guide id="23" pos="1454">
          <p15:clr>
            <a:srgbClr val="F26B43"/>
          </p15:clr>
        </p15:guide>
        <p15:guide id="24" pos="2619">
          <p15:clr>
            <a:srgbClr val="F26B43"/>
          </p15:clr>
        </p15:guide>
        <p15:guide id="25" pos="2523">
          <p15:clr>
            <a:srgbClr val="F26B43"/>
          </p15:clr>
        </p15:guide>
        <p15:guide id="26" pos="3401">
          <p15:clr>
            <a:srgbClr val="F26B43"/>
          </p15:clr>
        </p15:guide>
        <p15:guide id="27" pos="3592">
          <p15:clr>
            <a:srgbClr val="F26B43"/>
          </p15:clr>
        </p15:guide>
        <p15:guide id="28" pos="3496">
          <p15:clr>
            <a:srgbClr val="F26B43"/>
          </p15:clr>
        </p15:guide>
        <p15:guide id="29" pos="4565">
          <p15:clr>
            <a:srgbClr val="F26B43"/>
          </p15:clr>
        </p15:guide>
        <p15:guide id="30" pos="4373">
          <p15:clr>
            <a:srgbClr val="F26B43"/>
          </p15:clr>
        </p15:guide>
        <p15:guide id="31" pos="4468">
          <p15:clr>
            <a:srgbClr val="F26B43"/>
          </p15:clr>
        </p15:guide>
        <p15:guide id="32" pos="5347">
          <p15:clr>
            <a:srgbClr val="F26B43"/>
          </p15:clr>
        </p15:guide>
        <p15:guide id="33" pos="5443">
          <p15:clr>
            <a:srgbClr val="F26B43"/>
          </p15:clr>
        </p15:guide>
        <p15:guide id="34" pos="5537">
          <p15:clr>
            <a:srgbClr val="F26B43"/>
          </p15:clr>
        </p15:guide>
        <p15:guide id="35" pos="6320">
          <p15:clr>
            <a:srgbClr val="F26B43"/>
          </p15:clr>
        </p15:guide>
        <p15:guide id="36" pos="6416">
          <p15:clr>
            <a:srgbClr val="F26B43"/>
          </p15:clr>
        </p15:guide>
        <p15:guide id="37" pos="6513">
          <p15:clr>
            <a:srgbClr val="F26B43"/>
          </p15:clr>
        </p15:guide>
        <p15:guide id="38" orient="horz" pos="3648">
          <p15:clr>
            <a:srgbClr val="F26B43"/>
          </p15:clr>
        </p15:guide>
        <p15:guide id="39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6F1270E-9AB5-9A97-9E0E-F281D3A5D1E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578" t="25442" r="-578" b="3997"/>
          <a:stretch>
            <a:fillRect/>
          </a:stretch>
        </p:blipFill>
        <p:spPr>
          <a:xfrm>
            <a:off x="3416993" y="621969"/>
            <a:ext cx="8706181" cy="5614062"/>
          </a:xfrm>
          <a:prstGeom prst="roundRect">
            <a:avLst>
              <a:gd name="adj" fmla="val 1378"/>
            </a:avLst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A9E0C728-11A9-947B-EBBE-7A65D63289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4568" y="575651"/>
            <a:ext cx="2418735" cy="5521427"/>
          </a:xfrm>
        </p:spPr>
        <p:txBody>
          <a:bodyPr anchor="ctr" anchorCtr="0"/>
          <a:lstStyle/>
          <a:p>
            <a:r>
              <a:rPr lang="en-US" sz="2400" dirty="0"/>
              <a:t>Town of Truro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Preliminary Hydrogeological Investigation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74A6E5-12CD-EDC3-1040-D83E051F53DD}"/>
              </a:ext>
            </a:extLst>
          </p:cNvPr>
          <p:cNvSpPr txBox="1"/>
          <p:nvPr/>
        </p:nvSpPr>
        <p:spPr>
          <a:xfrm>
            <a:off x="10484026" y="6548050"/>
            <a:ext cx="1285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October 8, 2025</a:t>
            </a:r>
          </a:p>
        </p:txBody>
      </p:sp>
    </p:spTree>
    <p:extLst>
      <p:ext uri="{BB962C8B-B14F-4D97-AF65-F5344CB8AC3E}">
        <p14:creationId xmlns:p14="http://schemas.microsoft.com/office/powerpoint/2010/main" val="376764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59ACD-93AD-195B-D1D9-C981F92B9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5B7AE0-B50F-1954-DCF1-CC0426E9E2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Town of </a:t>
            </a:r>
            <a:r>
              <a:rPr lang="en-US" dirty="0" err="1"/>
              <a:t>truro</a:t>
            </a:r>
            <a:r>
              <a:rPr lang="en-US" dirty="0"/>
              <a:t>, MA – Preliminary Hydrogeological study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A06AE1C-D515-29D9-8836-63F6DA19BEA1}"/>
              </a:ext>
            </a:extLst>
          </p:cNvPr>
          <p:cNvSpPr txBox="1">
            <a:spLocks/>
          </p:cNvSpPr>
          <p:nvPr/>
        </p:nvSpPr>
        <p:spPr>
          <a:xfrm>
            <a:off x="1066801" y="354485"/>
            <a:ext cx="10551458" cy="82803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40" baseline="0">
                <a:solidFill>
                  <a:schemeClr val="tx1"/>
                </a:solidFill>
                <a:latin typeface="Amasis MT Pro" panose="02040504050005020304" pitchFamily="18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>
                <a:latin typeface="Amasis MT Pro"/>
                <a:ea typeface="Roboto"/>
              </a:rPr>
              <a:t>Agenda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5F2D55-4F2E-1CCA-D7CA-54A4596B2C65}"/>
              </a:ext>
            </a:extLst>
          </p:cNvPr>
          <p:cNvSpPr txBox="1"/>
          <p:nvPr/>
        </p:nvSpPr>
        <p:spPr>
          <a:xfrm>
            <a:off x="1343594" y="1427026"/>
            <a:ext cx="8092439" cy="29238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Analysis Results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Take Aways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E5B067-8F0D-0F82-F9C7-1E771E40D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825" y="451760"/>
            <a:ext cx="6591020" cy="605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83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4DACF-4C6E-96D8-5605-C4F2EF368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3B8014-6EE7-24D1-CCF7-5480D86120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Town of </a:t>
            </a:r>
            <a:r>
              <a:rPr lang="en-US" dirty="0" err="1"/>
              <a:t>truro</a:t>
            </a:r>
            <a:r>
              <a:rPr lang="en-US" dirty="0"/>
              <a:t>, MA – Preliminary Hydrogeological study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C1AC1BE-F851-7937-33D4-785DA00EAF33}"/>
              </a:ext>
            </a:extLst>
          </p:cNvPr>
          <p:cNvSpPr txBox="1">
            <a:spLocks/>
          </p:cNvSpPr>
          <p:nvPr/>
        </p:nvSpPr>
        <p:spPr>
          <a:xfrm>
            <a:off x="938259" y="287924"/>
            <a:ext cx="10551458" cy="82803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40" baseline="0">
                <a:solidFill>
                  <a:schemeClr val="tx1"/>
                </a:solidFill>
                <a:latin typeface="Amasis MT Pro" panose="02040504050005020304" pitchFamily="18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>
                <a:latin typeface="Amasis MT Pro"/>
                <a:ea typeface="Roboto"/>
              </a:rPr>
              <a:t>Background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1D1CB6-E86D-BD1F-A97B-67611052A223}"/>
              </a:ext>
            </a:extLst>
          </p:cNvPr>
          <p:cNvSpPr txBox="1"/>
          <p:nvPr/>
        </p:nvSpPr>
        <p:spPr>
          <a:xfrm>
            <a:off x="702283" y="1102578"/>
            <a:ext cx="5538986" cy="57554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Scope of Work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Evaluate the feasibility of a community water supply well to provide water to Walsh property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Evaluated feasibility of 30,000 gpd assumed for Phase 1 of Walsh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Completed sensitivity analysis for 10,000 gpd and 45,000 gpd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Groundwater Model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Hydraulic model originated as a regional USGS Model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Updated in 2011 by McLane Environmental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Subsequent updates in 2018, 2024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Model provided by Apex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Model simulates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North Union Wellfield (NUF Wells)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Proposed wastewater effluent recharge at 9 Great Hollow Road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GHD work was in parallel to Stantec’s work – School site may need to be revisited 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880A7-C99B-48AF-596B-B35D66D2E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357" y="1300511"/>
            <a:ext cx="5208835" cy="44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0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6162E-CD41-90D5-8C34-42B6B692D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D9F3B8-6B22-5448-73F2-5539CF5F39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Town of </a:t>
            </a:r>
            <a:r>
              <a:rPr lang="en-US" dirty="0" err="1"/>
              <a:t>truro</a:t>
            </a:r>
            <a:r>
              <a:rPr lang="en-US" dirty="0"/>
              <a:t>, MA – Preliminary Hydrogeological study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D760149-D9F9-035B-074B-8697BF5CEA36}"/>
              </a:ext>
            </a:extLst>
          </p:cNvPr>
          <p:cNvSpPr txBox="1">
            <a:spLocks/>
          </p:cNvSpPr>
          <p:nvPr/>
        </p:nvSpPr>
        <p:spPr>
          <a:xfrm>
            <a:off x="938259" y="287924"/>
            <a:ext cx="10551458" cy="82803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40" baseline="0">
                <a:solidFill>
                  <a:schemeClr val="tx1"/>
                </a:solidFill>
                <a:latin typeface="Amasis MT Pro" panose="02040504050005020304" pitchFamily="18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>
                <a:latin typeface="Amasis MT Pro"/>
                <a:ea typeface="Roboto"/>
              </a:rPr>
              <a:t>Analysis/Results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D059C9-D6A2-6599-BFE2-902091176F2C}"/>
              </a:ext>
            </a:extLst>
          </p:cNvPr>
          <p:cNvSpPr txBox="1"/>
          <p:nvPr/>
        </p:nvSpPr>
        <p:spPr>
          <a:xfrm>
            <a:off x="675001" y="1348800"/>
            <a:ext cx="9816017" cy="280076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Completed various hydrogeological runs to evaluate impact of new well pumping to existing conditions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Drawdown levels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Total Dissolve Solids*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Sodium*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Chloride*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/>
            <a:r>
              <a:rPr lang="en-US" sz="1600" dirty="0"/>
              <a:t>*none of these are regulated contaminants but provide insight into comparison to existing conditions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Simulated wastewater effluent recharge at 9 Great Hollow Road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E90CF-B5FA-940A-3A61-E3D857B7698F}"/>
              </a:ext>
            </a:extLst>
          </p:cNvPr>
          <p:cNvSpPr txBox="1"/>
          <p:nvPr/>
        </p:nvSpPr>
        <p:spPr>
          <a:xfrm>
            <a:off x="802819" y="5863681"/>
            <a:ext cx="6768020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Note:  Total Dissolved Solids – measure of inorganic and organic substances.  High TDS is not a health hazard but can affect taste, smell, scale build up, etc. 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7627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D295F-CDB9-70B1-B809-B57735BB6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F88CFA-D0BB-417E-DE0B-21C0841332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Town of </a:t>
            </a:r>
            <a:r>
              <a:rPr lang="en-US" dirty="0" err="1"/>
              <a:t>truro</a:t>
            </a:r>
            <a:r>
              <a:rPr lang="en-US" dirty="0"/>
              <a:t>, MA – Preliminary Hydrogeological study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7A2C7FB-4E01-4C0C-2AA6-F27E099E7D95}"/>
              </a:ext>
            </a:extLst>
          </p:cNvPr>
          <p:cNvSpPr txBox="1">
            <a:spLocks/>
          </p:cNvSpPr>
          <p:nvPr/>
        </p:nvSpPr>
        <p:spPr>
          <a:xfrm>
            <a:off x="938259" y="287924"/>
            <a:ext cx="10551458" cy="82803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40" baseline="0">
                <a:solidFill>
                  <a:schemeClr val="tx1"/>
                </a:solidFill>
                <a:latin typeface="Amasis MT Pro" panose="02040504050005020304" pitchFamily="18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>
                <a:latin typeface="Amasis MT Pro"/>
                <a:ea typeface="Roboto"/>
              </a:rPr>
              <a:t>Sodium Concentrations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AEB611-BAB9-C484-2CD2-F6FB4AFFD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59" y="1233061"/>
            <a:ext cx="8787544" cy="35048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5E51BD-F8C7-CC1D-5ED3-A1328252A40F}"/>
              </a:ext>
            </a:extLst>
          </p:cNvPr>
          <p:cNvSpPr txBox="1"/>
          <p:nvPr/>
        </p:nvSpPr>
        <p:spPr>
          <a:xfrm>
            <a:off x="1271235" y="896012"/>
            <a:ext cx="3882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Baseline – Existing Conditions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B53EAC-6F3E-FAC3-5036-EF095FDF7446}"/>
              </a:ext>
            </a:extLst>
          </p:cNvPr>
          <p:cNvSpPr txBox="1"/>
          <p:nvPr/>
        </p:nvSpPr>
        <p:spPr>
          <a:xfrm>
            <a:off x="5967611" y="910122"/>
            <a:ext cx="3382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30,000 gpd at Quail Ridge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F625B1-65F1-62D2-3CAE-F54EFD82843B}"/>
              </a:ext>
            </a:extLst>
          </p:cNvPr>
          <p:cNvCxnSpPr>
            <a:cxnSpLocks/>
          </p:cNvCxnSpPr>
          <p:nvPr/>
        </p:nvCxnSpPr>
        <p:spPr>
          <a:xfrm flipV="1">
            <a:off x="2236243" y="1730477"/>
            <a:ext cx="0" cy="25556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F6B35E-639C-CA9E-5567-E6C22CE75CFA}"/>
              </a:ext>
            </a:extLst>
          </p:cNvPr>
          <p:cNvCxnSpPr>
            <a:cxnSpLocks/>
          </p:cNvCxnSpPr>
          <p:nvPr/>
        </p:nvCxnSpPr>
        <p:spPr>
          <a:xfrm flipV="1">
            <a:off x="6547688" y="1730477"/>
            <a:ext cx="0" cy="25556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547C39-3DB4-E617-BB4A-AD0A3E184949}"/>
              </a:ext>
            </a:extLst>
          </p:cNvPr>
          <p:cNvCxnSpPr>
            <a:cxnSpLocks/>
          </p:cNvCxnSpPr>
          <p:nvPr/>
        </p:nvCxnSpPr>
        <p:spPr>
          <a:xfrm flipV="1">
            <a:off x="7309688" y="1730477"/>
            <a:ext cx="0" cy="25578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5FB414-C706-10A6-D95E-BAEA236B7A2E}"/>
              </a:ext>
            </a:extLst>
          </p:cNvPr>
          <p:cNvCxnSpPr>
            <a:cxnSpLocks/>
          </p:cNvCxnSpPr>
          <p:nvPr/>
        </p:nvCxnSpPr>
        <p:spPr>
          <a:xfrm flipV="1">
            <a:off x="2954010" y="1730477"/>
            <a:ext cx="0" cy="25556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F226533-2D70-C171-7BCE-56FF1A23A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716430"/>
              </p:ext>
            </p:extLst>
          </p:nvPr>
        </p:nvGraphicFramePr>
        <p:xfrm>
          <a:off x="1126654" y="4946209"/>
          <a:ext cx="751047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094">
                  <a:extLst>
                    <a:ext uri="{9D8B030D-6E8A-4147-A177-3AD203B41FA5}">
                      <a16:colId xmlns:a16="http://schemas.microsoft.com/office/drawing/2014/main" val="103467295"/>
                    </a:ext>
                  </a:extLst>
                </a:gridCol>
                <a:gridCol w="1502094">
                  <a:extLst>
                    <a:ext uri="{9D8B030D-6E8A-4147-A177-3AD203B41FA5}">
                      <a16:colId xmlns:a16="http://schemas.microsoft.com/office/drawing/2014/main" val="2846911505"/>
                    </a:ext>
                  </a:extLst>
                </a:gridCol>
                <a:gridCol w="1502094">
                  <a:extLst>
                    <a:ext uri="{9D8B030D-6E8A-4147-A177-3AD203B41FA5}">
                      <a16:colId xmlns:a16="http://schemas.microsoft.com/office/drawing/2014/main" val="3042826084"/>
                    </a:ext>
                  </a:extLst>
                </a:gridCol>
                <a:gridCol w="1502094">
                  <a:extLst>
                    <a:ext uri="{9D8B030D-6E8A-4147-A177-3AD203B41FA5}">
                      <a16:colId xmlns:a16="http://schemas.microsoft.com/office/drawing/2014/main" val="388975863"/>
                    </a:ext>
                  </a:extLst>
                </a:gridCol>
                <a:gridCol w="1502094">
                  <a:extLst>
                    <a:ext uri="{9D8B030D-6E8A-4147-A177-3AD203B41FA5}">
                      <a16:colId xmlns:a16="http://schemas.microsoft.com/office/drawing/2014/main" val="15050499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 years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40 Years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579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TP-1 (blue)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TP-2 (grey)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TP-1 (blue)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TP-2 (grey)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374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18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26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31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30,000 gpd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highlight>
                            <a:srgbClr val="FFFF00"/>
                          </a:highlight>
                        </a:rPr>
                        <a:t>19.5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highlight>
                            <a:srgbClr val="FFFF00"/>
                          </a:highlight>
                        </a:rPr>
                        <a:t>29 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153608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33913FE7-9201-D46B-016B-BAE3AE6BEEAB}"/>
              </a:ext>
            </a:extLst>
          </p:cNvPr>
          <p:cNvSpPr txBox="1"/>
          <p:nvPr/>
        </p:nvSpPr>
        <p:spPr>
          <a:xfrm>
            <a:off x="8760542" y="5260018"/>
            <a:ext cx="3431458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Table values are approximate/ rounded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TP 2 (grey) reaches 26 mg/L about 5 years earlier (35 years vs 40 years)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77855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A4EBA-D7C6-D8AC-96AF-E37A056BD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A1833E-8CFC-9C71-F289-F60AD91106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Town of </a:t>
            </a:r>
            <a:r>
              <a:rPr lang="en-US" dirty="0" err="1"/>
              <a:t>truro</a:t>
            </a:r>
            <a:r>
              <a:rPr lang="en-US" dirty="0"/>
              <a:t>, MA – Preliminary Hydrogeological study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91E92BC-520F-4E47-5582-9C7E0557E677}"/>
              </a:ext>
            </a:extLst>
          </p:cNvPr>
          <p:cNvSpPr txBox="1">
            <a:spLocks/>
          </p:cNvSpPr>
          <p:nvPr/>
        </p:nvSpPr>
        <p:spPr>
          <a:xfrm>
            <a:off x="938259" y="287924"/>
            <a:ext cx="10551458" cy="82803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40" baseline="0">
                <a:solidFill>
                  <a:schemeClr val="tx1"/>
                </a:solidFill>
                <a:latin typeface="Amasis MT Pro" panose="02040504050005020304" pitchFamily="18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>
                <a:latin typeface="Amasis MT Pro"/>
                <a:ea typeface="Roboto"/>
              </a:rPr>
              <a:t>Wastewater effluent recharge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2EFF3-0F3B-DA22-F1AE-95300CA85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59" y="1327883"/>
            <a:ext cx="9488224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7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F4F06-F842-BA70-CA81-5CB33993B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66B2D1-7DAA-C844-CA08-E30718101A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Town of </a:t>
            </a:r>
            <a:r>
              <a:rPr lang="en-US" dirty="0" err="1"/>
              <a:t>truro</a:t>
            </a:r>
            <a:r>
              <a:rPr lang="en-US" dirty="0"/>
              <a:t>, MA – Preliminary Hydrogeological study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8F31F4E-44D9-4300-9613-9E6C7919E42A}"/>
              </a:ext>
            </a:extLst>
          </p:cNvPr>
          <p:cNvSpPr txBox="1">
            <a:spLocks/>
          </p:cNvSpPr>
          <p:nvPr/>
        </p:nvSpPr>
        <p:spPr>
          <a:xfrm>
            <a:off x="938259" y="287924"/>
            <a:ext cx="10551458" cy="82803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40" baseline="0">
                <a:solidFill>
                  <a:schemeClr val="tx1"/>
                </a:solidFill>
                <a:latin typeface="Amasis MT Pro" panose="02040504050005020304" pitchFamily="18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>
                <a:latin typeface="Amasis MT Pro"/>
                <a:ea typeface="Roboto"/>
              </a:rPr>
              <a:t>Take Aways/Next Steps 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1CF436-535A-40A7-C2A1-22C75F944DA0}"/>
              </a:ext>
            </a:extLst>
          </p:cNvPr>
          <p:cNvSpPr txBox="1"/>
          <p:nvPr/>
        </p:nvSpPr>
        <p:spPr>
          <a:xfrm>
            <a:off x="938259" y="979468"/>
            <a:ext cx="9816017" cy="58785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Some impact to NUF wells according to model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Impact is proportional to pumping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Unclear at this time what MassDEP would say about impact to NUF wells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Process to advance the well source has numerous steps, recommend engaging with MassDEP to understand how they would evaluate this impact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Permitting Steps: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Source Water Approval Process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Groundwater Exploration (Drilling)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Request Exam / Pumping Test Proposal to MassDEP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MassDEP Review of proposal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Pumping (Aquifer) Testing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Analysis of Testing Results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Report 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Includes design plans for permanent works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89239687"/>
      </p:ext>
    </p:extLst>
  </p:cSld>
  <p:clrMapOvr>
    <a:masterClrMapping/>
  </p:clrMapOvr>
</p:sld>
</file>

<file path=ppt/theme/theme1.xml><?xml version="1.0" encoding="utf-8"?>
<a:theme xmlns:a="http://schemas.openxmlformats.org/drawingml/2006/main" name="Stantec Basic">
  <a:themeElements>
    <a:clrScheme name="Stantec Default Theme">
      <a:dk1>
        <a:srgbClr val="000000"/>
      </a:dk1>
      <a:lt1>
        <a:srgbClr val="FFFFFF"/>
      </a:lt1>
      <a:dk2>
        <a:srgbClr val="ED6631"/>
      </a:dk2>
      <a:lt2>
        <a:srgbClr val="6C6965"/>
      </a:lt2>
      <a:accent1>
        <a:srgbClr val="C9C4BD"/>
      </a:accent1>
      <a:accent2>
        <a:srgbClr val="E2DDDB"/>
      </a:accent2>
      <a:accent3>
        <a:srgbClr val="F2EFEC"/>
      </a:accent3>
      <a:accent4>
        <a:srgbClr val="2A73D9"/>
      </a:accent4>
      <a:accent5>
        <a:srgbClr val="F3BE0A"/>
      </a:accent5>
      <a:accent6>
        <a:srgbClr val="1A845C"/>
      </a:accent6>
      <a:hlink>
        <a:srgbClr val="2A73D9"/>
      </a:hlink>
      <a:folHlink>
        <a:srgbClr val="205FB2"/>
      </a:folHlink>
    </a:clrScheme>
    <a:fontScheme name="Stantec Fonts">
      <a:majorFont>
        <a:latin typeface="Amasis MT Pr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tec Basic Template.pptx" id="{5D7732C7-D409-4847-9414-02838691DF50}" vid="{B3CCABC9-A356-45B5-A640-17CE7A2E3E96}"/>
    </a:ext>
  </a:extLst>
</a:theme>
</file>

<file path=ppt/theme/theme2.xml><?xml version="1.0" encoding="utf-8"?>
<a:theme xmlns:a="http://schemas.openxmlformats.org/drawingml/2006/main" name="Basic Titles">
  <a:themeElements>
    <a:clrScheme name="Stantec Default Theme">
      <a:dk1>
        <a:srgbClr val="000000"/>
      </a:dk1>
      <a:lt1>
        <a:srgbClr val="FFFFFF"/>
      </a:lt1>
      <a:dk2>
        <a:srgbClr val="ED6631"/>
      </a:dk2>
      <a:lt2>
        <a:srgbClr val="6C6965"/>
      </a:lt2>
      <a:accent1>
        <a:srgbClr val="C9C4BD"/>
      </a:accent1>
      <a:accent2>
        <a:srgbClr val="E2DDDB"/>
      </a:accent2>
      <a:accent3>
        <a:srgbClr val="F2EFEC"/>
      </a:accent3>
      <a:accent4>
        <a:srgbClr val="2A73D9"/>
      </a:accent4>
      <a:accent5>
        <a:srgbClr val="F3BE0A"/>
      </a:accent5>
      <a:accent6>
        <a:srgbClr val="1A845C"/>
      </a:accent6>
      <a:hlink>
        <a:srgbClr val="2A73D9"/>
      </a:hlink>
      <a:folHlink>
        <a:srgbClr val="205FB2"/>
      </a:folHlink>
    </a:clrScheme>
    <a:fontScheme name="Refresh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tec Basic Template.pptx" id="{5D7732C7-D409-4847-9414-02838691DF50}" vid="{9BFFAB0B-1553-490B-B3BF-1805496D86F4}"/>
    </a:ext>
  </a:extLst>
</a:theme>
</file>

<file path=ppt/theme/theme3.xml><?xml version="1.0" encoding="utf-8"?>
<a:theme xmlns:a="http://schemas.openxmlformats.org/drawingml/2006/main" name="Stantec Moments">
  <a:themeElements>
    <a:clrScheme name="New Palette">
      <a:dk1>
        <a:srgbClr val="000000"/>
      </a:dk1>
      <a:lt1>
        <a:sysClr val="window" lastClr="FFFFFF"/>
      </a:lt1>
      <a:dk2>
        <a:srgbClr val="ED6631"/>
      </a:dk2>
      <a:lt2>
        <a:srgbClr val="6C6965"/>
      </a:lt2>
      <a:accent1>
        <a:srgbClr val="97938E"/>
      </a:accent1>
      <a:accent2>
        <a:srgbClr val="C9C4BD"/>
      </a:accent2>
      <a:accent3>
        <a:srgbClr val="E2DDDB"/>
      </a:accent3>
      <a:accent4>
        <a:srgbClr val="F2EFEC"/>
      </a:accent4>
      <a:accent5>
        <a:srgbClr val="2A73D9"/>
      </a:accent5>
      <a:accent6>
        <a:srgbClr val="1A845C"/>
      </a:accent6>
      <a:hlink>
        <a:srgbClr val="2A73D9"/>
      </a:hlink>
      <a:folHlink>
        <a:srgbClr val="205F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tec Basic Template.pptx" id="{5D7732C7-D409-4847-9414-02838691DF50}" vid="{1113A703-9B81-423A-B44A-3C50A7A0EB7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82A275C1127F40A3853E96394FDCAD" ma:contentTypeVersion="4" ma:contentTypeDescription="Create a new document." ma:contentTypeScope="" ma:versionID="d6d090bc7e373f28a42efac1cae73f65">
  <xsd:schema xmlns:xsd="http://www.w3.org/2001/XMLSchema" xmlns:xs="http://www.w3.org/2001/XMLSchema" xmlns:p="http://schemas.microsoft.com/office/2006/metadata/properties" xmlns:ns2="9cdf8889-2e75-4319-9348-e137fb9b56c6" targetNamespace="http://schemas.microsoft.com/office/2006/metadata/properties" ma:root="true" ma:fieldsID="f59112b8787f0c88d175cb83b9101e0e" ns2:_="">
    <xsd:import namespace="9cdf8889-2e75-4319-9348-e137fb9b56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f8889-2e75-4319-9348-e137fb9b56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00E9AC-3306-4401-882E-7FC67A6F2033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9cdf8889-2e75-4319-9348-e137fb9b56c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F4D1C72-093E-4B71-B928-232D346E99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758C8C-B89D-4183-A25E-4C8CDA3A1ACB}">
  <ds:schemaRefs>
    <ds:schemaRef ds:uri="9cdf8889-2e75-4319-9348-e137fb9b56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413c6f2c-219a-4692-97d3-f2b4d80281e7}" enabled="0" method="" siteId="{413c6f2c-219a-4692-97d3-f2b4d80281e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Stantec Basic Template</Template>
  <TotalTime>79</TotalTime>
  <Words>447</Words>
  <Application>Microsoft Office PowerPoint</Application>
  <PresentationFormat>Widescreen</PresentationFormat>
  <Paragraphs>81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Amasis MT Pro</vt:lpstr>
      <vt:lpstr>Arial</vt:lpstr>
      <vt:lpstr>Calibri</vt:lpstr>
      <vt:lpstr>ITC Avant Garde Pro Md</vt:lpstr>
      <vt:lpstr>Stantec Basic</vt:lpstr>
      <vt:lpstr>Basic Titles</vt:lpstr>
      <vt:lpstr>Stantec Moments</vt:lpstr>
      <vt:lpstr>Town of Truro  Preliminary Hydrogeological Investigation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Petersen, Sharon</dc:creator>
  <cp:lastModifiedBy>Jarrod Cabral</cp:lastModifiedBy>
  <cp:revision>5</cp:revision>
  <dcterms:created xsi:type="dcterms:W3CDTF">2025-01-09T15:31:18Z</dcterms:created>
  <dcterms:modified xsi:type="dcterms:W3CDTF">2026-01-22T12:48:41Z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0x010100E782A275C1127F40A3853E96394FDCAD</vt:lpwstr>
  </property>
</Properties>
</file>